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5" r:id="rId1"/>
  </p:sldMasterIdLst>
  <p:sldIdLst>
    <p:sldId id="256" r:id="rId2"/>
    <p:sldId id="312" r:id="rId3"/>
    <p:sldId id="306" r:id="rId4"/>
    <p:sldId id="313" r:id="rId5"/>
    <p:sldId id="315" r:id="rId6"/>
    <p:sldId id="317" r:id="rId7"/>
    <p:sldId id="318" r:id="rId8"/>
    <p:sldId id="335" r:id="rId9"/>
    <p:sldId id="262" r:id="rId10"/>
    <p:sldId id="258" r:id="rId11"/>
    <p:sldId id="259" r:id="rId12"/>
    <p:sldId id="260" r:id="rId13"/>
    <p:sldId id="264" r:id="rId14"/>
    <p:sldId id="266" r:id="rId15"/>
    <p:sldId id="270" r:id="rId16"/>
    <p:sldId id="307" r:id="rId17"/>
    <p:sldId id="272" r:id="rId18"/>
    <p:sldId id="309" r:id="rId19"/>
    <p:sldId id="274" r:id="rId20"/>
    <p:sldId id="310" r:id="rId21"/>
    <p:sldId id="276" r:id="rId22"/>
    <p:sldId id="308" r:id="rId23"/>
    <p:sldId id="311" r:id="rId24"/>
    <p:sldId id="319" r:id="rId25"/>
    <p:sldId id="320" r:id="rId26"/>
    <p:sldId id="321" r:id="rId27"/>
    <p:sldId id="322" r:id="rId28"/>
    <p:sldId id="323" r:id="rId29"/>
    <p:sldId id="277" r:id="rId30"/>
    <p:sldId id="283" r:id="rId31"/>
    <p:sldId id="278" r:id="rId32"/>
    <p:sldId id="279" r:id="rId33"/>
    <p:sldId id="280" r:id="rId34"/>
    <p:sldId id="281" r:id="rId35"/>
    <p:sldId id="282"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304" r:id="rId49"/>
    <p:sldId id="324" r:id="rId50"/>
    <p:sldId id="325" r:id="rId51"/>
    <p:sldId id="326" r:id="rId52"/>
    <p:sldId id="327" r:id="rId53"/>
    <p:sldId id="331" r:id="rId54"/>
    <p:sldId id="333" r:id="rId55"/>
    <p:sldId id="334" r:id="rId56"/>
    <p:sldId id="300" r:id="rId57"/>
    <p:sldId id="296" r:id="rId58"/>
    <p:sldId id="305" r:id="rId59"/>
    <p:sldId id="298"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C6B72-740C-4181-ACA3-298CAC4872CC}" type="doc">
      <dgm:prSet loTypeId="urn:microsoft.com/office/officeart/2005/8/layout/bList2" loCatId="list" qsTypeId="urn:microsoft.com/office/officeart/2005/8/quickstyle/simple1" qsCatId="simple" csTypeId="urn:microsoft.com/office/officeart/2005/8/colors/accent1_2" csCatId="accent1" phldr="1"/>
      <dgm:spPr/>
    </dgm:pt>
    <dgm:pt modelId="{53AF6C62-CF95-4ADB-99B4-9371C1B866C5}">
      <dgm:prSet phldrT="[Texto]"/>
      <dgm:spPr/>
      <dgm:t>
        <a:bodyPr/>
        <a:lstStyle/>
        <a:p>
          <a:r>
            <a:rPr lang="es-ES" dirty="0" smtClean="0"/>
            <a:t>PERSONALES</a:t>
          </a:r>
          <a:endParaRPr lang="es-ES" dirty="0"/>
        </a:p>
      </dgm:t>
    </dgm:pt>
    <dgm:pt modelId="{890C6A50-48AE-4BB5-8108-D2B81FDC13EF}" type="parTrans" cxnId="{B06D1E7A-C6CE-4EDF-9D3C-DAFD6F191112}">
      <dgm:prSet/>
      <dgm:spPr/>
      <dgm:t>
        <a:bodyPr/>
        <a:lstStyle/>
        <a:p>
          <a:endParaRPr lang="es-ES"/>
        </a:p>
      </dgm:t>
    </dgm:pt>
    <dgm:pt modelId="{D1F8ABED-BEAE-4964-942F-92B212BBB38F}" type="sibTrans" cxnId="{B06D1E7A-C6CE-4EDF-9D3C-DAFD6F191112}">
      <dgm:prSet/>
      <dgm:spPr/>
      <dgm:t>
        <a:bodyPr/>
        <a:lstStyle/>
        <a:p>
          <a:endParaRPr lang="es-ES"/>
        </a:p>
      </dgm:t>
    </dgm:pt>
    <dgm:pt modelId="{8FA73CC5-484C-4AE7-B746-156F4DEBA162}">
      <dgm:prSet phldrT="[Texto]"/>
      <dgm:spPr/>
      <dgm:t>
        <a:bodyPr/>
        <a:lstStyle/>
        <a:p>
          <a:r>
            <a:rPr lang="es-ES" dirty="0" smtClean="0"/>
            <a:t>PROFESIONALES</a:t>
          </a:r>
          <a:endParaRPr lang="es-ES" dirty="0"/>
        </a:p>
      </dgm:t>
    </dgm:pt>
    <dgm:pt modelId="{C838C15D-74EA-49CA-9BCE-D3BDC0452D21}" type="parTrans" cxnId="{022F7305-C703-4D9F-AEEE-12602B21A2E1}">
      <dgm:prSet/>
      <dgm:spPr/>
      <dgm:t>
        <a:bodyPr/>
        <a:lstStyle/>
        <a:p>
          <a:endParaRPr lang="es-ES"/>
        </a:p>
      </dgm:t>
    </dgm:pt>
    <dgm:pt modelId="{D38D51E0-CCFF-4492-858E-3E2D6BB6A897}" type="sibTrans" cxnId="{022F7305-C703-4D9F-AEEE-12602B21A2E1}">
      <dgm:prSet/>
      <dgm:spPr/>
      <dgm:t>
        <a:bodyPr/>
        <a:lstStyle/>
        <a:p>
          <a:endParaRPr lang="es-ES"/>
        </a:p>
      </dgm:t>
    </dgm:pt>
    <dgm:pt modelId="{9704FADB-8EF5-4F88-99DD-8AB9A930E17A}">
      <dgm:prSet phldrT="[Texto]"/>
      <dgm:spPr/>
      <dgm:t>
        <a:bodyPr/>
        <a:lstStyle/>
        <a:p>
          <a:r>
            <a:rPr lang="es-ES" dirty="0" smtClean="0"/>
            <a:t>DE SISTEMA</a:t>
          </a:r>
          <a:endParaRPr lang="es-ES" dirty="0"/>
        </a:p>
      </dgm:t>
    </dgm:pt>
    <dgm:pt modelId="{570EAF8B-F32A-4FA4-A4B1-1E3E1975773E}" type="parTrans" cxnId="{09680F8A-002D-4F1A-A62D-BB9838155BBA}">
      <dgm:prSet/>
      <dgm:spPr/>
      <dgm:t>
        <a:bodyPr/>
        <a:lstStyle/>
        <a:p>
          <a:endParaRPr lang="es-ES"/>
        </a:p>
      </dgm:t>
    </dgm:pt>
    <dgm:pt modelId="{9F08948B-1D99-4446-9EAA-7E921B5E0D58}" type="sibTrans" cxnId="{09680F8A-002D-4F1A-A62D-BB9838155BBA}">
      <dgm:prSet/>
      <dgm:spPr/>
      <dgm:t>
        <a:bodyPr/>
        <a:lstStyle/>
        <a:p>
          <a:endParaRPr lang="es-ES"/>
        </a:p>
      </dgm:t>
    </dgm:pt>
    <dgm:pt modelId="{0E690E68-F0DD-4B94-919D-A5C7DA3D305F}">
      <dgm:prSet/>
      <dgm:spPr/>
      <dgm:t>
        <a:bodyPr/>
        <a:lstStyle/>
        <a:p>
          <a:pPr algn="ctr"/>
          <a:endParaRPr lang="es-ES" dirty="0"/>
        </a:p>
      </dgm:t>
    </dgm:pt>
    <dgm:pt modelId="{9BD940C3-B6CE-40C1-82C1-0D609E8C1EE5}" type="parTrans" cxnId="{D0508E92-65C4-44EB-B1EC-37332AA70DDF}">
      <dgm:prSet/>
      <dgm:spPr/>
      <dgm:t>
        <a:bodyPr/>
        <a:lstStyle/>
        <a:p>
          <a:endParaRPr lang="es-ES"/>
        </a:p>
      </dgm:t>
    </dgm:pt>
    <dgm:pt modelId="{2E2D7F80-B38F-49D5-BEC7-150D775D318F}" type="sibTrans" cxnId="{D0508E92-65C4-44EB-B1EC-37332AA70DDF}">
      <dgm:prSet/>
      <dgm:spPr/>
      <dgm:t>
        <a:bodyPr/>
        <a:lstStyle/>
        <a:p>
          <a:endParaRPr lang="es-ES"/>
        </a:p>
      </dgm:t>
    </dgm:pt>
    <dgm:pt modelId="{4A0D447F-BAD5-46E9-9916-5DDC27C759A5}" type="pres">
      <dgm:prSet presAssocID="{92AC6B72-740C-4181-ACA3-298CAC4872CC}" presName="diagram" presStyleCnt="0">
        <dgm:presLayoutVars>
          <dgm:dir/>
          <dgm:animLvl val="lvl"/>
          <dgm:resizeHandles val="exact"/>
        </dgm:presLayoutVars>
      </dgm:prSet>
      <dgm:spPr/>
    </dgm:pt>
    <dgm:pt modelId="{F2A68B3A-EB52-4C48-A401-07B97BA9A374}" type="pres">
      <dgm:prSet presAssocID="{53AF6C62-CF95-4ADB-99B4-9371C1B866C5}" presName="compNode" presStyleCnt="0"/>
      <dgm:spPr/>
    </dgm:pt>
    <dgm:pt modelId="{B681851C-CF34-4A33-97E0-88A715F3DCF2}" type="pres">
      <dgm:prSet presAssocID="{53AF6C62-CF95-4ADB-99B4-9371C1B866C5}" presName="childRect" presStyleLbl="bgAcc1" presStyleIdx="0" presStyleCnt="3" custLinFactNeighborX="-225">
        <dgm:presLayoutVars>
          <dgm:bulletEnabled val="1"/>
        </dgm:presLayoutVars>
      </dgm:prSet>
      <dgm:spPr/>
      <dgm:t>
        <a:bodyPr/>
        <a:lstStyle/>
        <a:p>
          <a:endParaRPr lang="es-ES"/>
        </a:p>
      </dgm:t>
    </dgm:pt>
    <dgm:pt modelId="{455823C9-5591-4BC0-8039-5D63BAFC8001}" type="pres">
      <dgm:prSet presAssocID="{53AF6C62-CF95-4ADB-99B4-9371C1B866C5}" presName="parentText" presStyleLbl="node1" presStyleIdx="0" presStyleCnt="0">
        <dgm:presLayoutVars>
          <dgm:chMax val="0"/>
          <dgm:bulletEnabled val="1"/>
        </dgm:presLayoutVars>
      </dgm:prSet>
      <dgm:spPr/>
      <dgm:t>
        <a:bodyPr/>
        <a:lstStyle/>
        <a:p>
          <a:endParaRPr lang="es-ES"/>
        </a:p>
      </dgm:t>
    </dgm:pt>
    <dgm:pt modelId="{F2B5D03B-6093-4758-B4ED-D3B7B732CAED}" type="pres">
      <dgm:prSet presAssocID="{53AF6C62-CF95-4ADB-99B4-9371C1B866C5}" presName="parentRect" presStyleLbl="alignNode1" presStyleIdx="0" presStyleCnt="3"/>
      <dgm:spPr/>
      <dgm:t>
        <a:bodyPr/>
        <a:lstStyle/>
        <a:p>
          <a:endParaRPr lang="es-ES"/>
        </a:p>
      </dgm:t>
    </dgm:pt>
    <dgm:pt modelId="{E208FD57-386E-43A1-94CA-43E482DCAD06}" type="pres">
      <dgm:prSet presAssocID="{53AF6C62-CF95-4ADB-99B4-9371C1B866C5}"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A2A4F716-6EEA-4E79-8C2A-752036C01AB9}" type="pres">
      <dgm:prSet presAssocID="{D1F8ABED-BEAE-4964-942F-92B212BBB38F}" presName="sibTrans" presStyleLbl="sibTrans2D1" presStyleIdx="0" presStyleCnt="0"/>
      <dgm:spPr/>
      <dgm:t>
        <a:bodyPr/>
        <a:lstStyle/>
        <a:p>
          <a:endParaRPr lang="es-ES"/>
        </a:p>
      </dgm:t>
    </dgm:pt>
    <dgm:pt modelId="{E2F11A70-766F-4A6B-B60C-BBB9D2160025}" type="pres">
      <dgm:prSet presAssocID="{8FA73CC5-484C-4AE7-B746-156F4DEBA162}" presName="compNode" presStyleCnt="0"/>
      <dgm:spPr/>
    </dgm:pt>
    <dgm:pt modelId="{602B6006-84AE-4240-997F-FD566CC97538}" type="pres">
      <dgm:prSet presAssocID="{8FA73CC5-484C-4AE7-B746-156F4DEBA162}" presName="childRect" presStyleLbl="bgAcc1" presStyleIdx="1" presStyleCnt="3">
        <dgm:presLayoutVars>
          <dgm:bulletEnabled val="1"/>
        </dgm:presLayoutVars>
      </dgm:prSet>
      <dgm:spPr/>
    </dgm:pt>
    <dgm:pt modelId="{27819FDA-ABE7-44D2-8CE4-411805905CDC}" type="pres">
      <dgm:prSet presAssocID="{8FA73CC5-484C-4AE7-B746-156F4DEBA162}" presName="parentText" presStyleLbl="node1" presStyleIdx="0" presStyleCnt="0">
        <dgm:presLayoutVars>
          <dgm:chMax val="0"/>
          <dgm:bulletEnabled val="1"/>
        </dgm:presLayoutVars>
      </dgm:prSet>
      <dgm:spPr/>
      <dgm:t>
        <a:bodyPr/>
        <a:lstStyle/>
        <a:p>
          <a:endParaRPr lang="es-ES"/>
        </a:p>
      </dgm:t>
    </dgm:pt>
    <dgm:pt modelId="{9E34A835-EC20-4CC0-B629-ED400485B9B0}" type="pres">
      <dgm:prSet presAssocID="{8FA73CC5-484C-4AE7-B746-156F4DEBA162}" presName="parentRect" presStyleLbl="alignNode1" presStyleIdx="1" presStyleCnt="3"/>
      <dgm:spPr/>
      <dgm:t>
        <a:bodyPr/>
        <a:lstStyle/>
        <a:p>
          <a:endParaRPr lang="es-ES"/>
        </a:p>
      </dgm:t>
    </dgm:pt>
    <dgm:pt modelId="{7333EB99-3AB7-4554-8D57-975235CB1360}" type="pres">
      <dgm:prSet presAssocID="{8FA73CC5-484C-4AE7-B746-156F4DEBA162}"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FE0EC44-F535-4B8D-8F8C-C6D3AEE52B52}" type="pres">
      <dgm:prSet presAssocID="{D38D51E0-CCFF-4492-858E-3E2D6BB6A897}" presName="sibTrans" presStyleLbl="sibTrans2D1" presStyleIdx="0" presStyleCnt="0"/>
      <dgm:spPr/>
      <dgm:t>
        <a:bodyPr/>
        <a:lstStyle/>
        <a:p>
          <a:endParaRPr lang="es-ES"/>
        </a:p>
      </dgm:t>
    </dgm:pt>
    <dgm:pt modelId="{07C07262-8650-4EA4-8DE2-54FB5340A2F4}" type="pres">
      <dgm:prSet presAssocID="{9704FADB-8EF5-4F88-99DD-8AB9A930E17A}" presName="compNode" presStyleCnt="0"/>
      <dgm:spPr/>
    </dgm:pt>
    <dgm:pt modelId="{3D6769F7-8881-4112-9A66-94DC6EEBD52D}" type="pres">
      <dgm:prSet presAssocID="{9704FADB-8EF5-4F88-99DD-8AB9A930E17A}" presName="childRect" presStyleLbl="bgAcc1" presStyleIdx="2" presStyleCnt="3">
        <dgm:presLayoutVars>
          <dgm:bulletEnabled val="1"/>
        </dgm:presLayoutVars>
      </dgm:prSet>
      <dgm:spPr/>
    </dgm:pt>
    <dgm:pt modelId="{95B1B9EA-54B1-48D4-9ED1-C57B499080D0}" type="pres">
      <dgm:prSet presAssocID="{9704FADB-8EF5-4F88-99DD-8AB9A930E17A}" presName="parentText" presStyleLbl="node1" presStyleIdx="0" presStyleCnt="0">
        <dgm:presLayoutVars>
          <dgm:chMax val="0"/>
          <dgm:bulletEnabled val="1"/>
        </dgm:presLayoutVars>
      </dgm:prSet>
      <dgm:spPr/>
      <dgm:t>
        <a:bodyPr/>
        <a:lstStyle/>
        <a:p>
          <a:endParaRPr lang="es-ES"/>
        </a:p>
      </dgm:t>
    </dgm:pt>
    <dgm:pt modelId="{696C4B22-79DA-4F8B-867A-8ABEA351F6E8}" type="pres">
      <dgm:prSet presAssocID="{9704FADB-8EF5-4F88-99DD-8AB9A930E17A}" presName="parentRect" presStyleLbl="alignNode1" presStyleIdx="2" presStyleCnt="3"/>
      <dgm:spPr/>
      <dgm:t>
        <a:bodyPr/>
        <a:lstStyle/>
        <a:p>
          <a:endParaRPr lang="es-ES"/>
        </a:p>
      </dgm:t>
    </dgm:pt>
    <dgm:pt modelId="{9911F62D-A0B7-4D00-9EC8-3E3BB89426E1}" type="pres">
      <dgm:prSet presAssocID="{9704FADB-8EF5-4F88-99DD-8AB9A930E17A}" presName="adorn" presStyleLbl="fgAccFollow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dgm:spPr>
    </dgm:pt>
  </dgm:ptLst>
  <dgm:cxnLst>
    <dgm:cxn modelId="{4315673B-7FE8-45EF-B08F-BA30AA7D8804}" type="presOf" srcId="{53AF6C62-CF95-4ADB-99B4-9371C1B866C5}" destId="{F2B5D03B-6093-4758-B4ED-D3B7B732CAED}" srcOrd="1" destOrd="0" presId="urn:microsoft.com/office/officeart/2005/8/layout/bList2"/>
    <dgm:cxn modelId="{18DAE12E-731F-4743-800B-2E6631E50DE5}" type="presOf" srcId="{8FA73CC5-484C-4AE7-B746-156F4DEBA162}" destId="{9E34A835-EC20-4CC0-B629-ED400485B9B0}" srcOrd="1" destOrd="0" presId="urn:microsoft.com/office/officeart/2005/8/layout/bList2"/>
    <dgm:cxn modelId="{E4640827-FE13-42FD-B553-1C188895E54E}" type="presOf" srcId="{9704FADB-8EF5-4F88-99DD-8AB9A930E17A}" destId="{696C4B22-79DA-4F8B-867A-8ABEA351F6E8}" srcOrd="1" destOrd="0" presId="urn:microsoft.com/office/officeart/2005/8/layout/bList2"/>
    <dgm:cxn modelId="{A3155EB5-42F5-47A8-B827-327EE93BA087}" type="presOf" srcId="{9704FADB-8EF5-4F88-99DD-8AB9A930E17A}" destId="{95B1B9EA-54B1-48D4-9ED1-C57B499080D0}" srcOrd="0" destOrd="0" presId="urn:microsoft.com/office/officeart/2005/8/layout/bList2"/>
    <dgm:cxn modelId="{A360ABCF-1E5F-454B-8396-51A245990341}" type="presOf" srcId="{0E690E68-F0DD-4B94-919D-A5C7DA3D305F}" destId="{B681851C-CF34-4A33-97E0-88A715F3DCF2}" srcOrd="0" destOrd="0" presId="urn:microsoft.com/office/officeart/2005/8/layout/bList2"/>
    <dgm:cxn modelId="{09680F8A-002D-4F1A-A62D-BB9838155BBA}" srcId="{92AC6B72-740C-4181-ACA3-298CAC4872CC}" destId="{9704FADB-8EF5-4F88-99DD-8AB9A930E17A}" srcOrd="2" destOrd="0" parTransId="{570EAF8B-F32A-4FA4-A4B1-1E3E1975773E}" sibTransId="{9F08948B-1D99-4446-9EAA-7E921B5E0D58}"/>
    <dgm:cxn modelId="{D0508E92-65C4-44EB-B1EC-37332AA70DDF}" srcId="{53AF6C62-CF95-4ADB-99B4-9371C1B866C5}" destId="{0E690E68-F0DD-4B94-919D-A5C7DA3D305F}" srcOrd="0" destOrd="0" parTransId="{9BD940C3-B6CE-40C1-82C1-0D609E8C1EE5}" sibTransId="{2E2D7F80-B38F-49D5-BEC7-150D775D318F}"/>
    <dgm:cxn modelId="{EDA03331-F673-4A43-85A5-E811AEDBC71E}" type="presOf" srcId="{D1F8ABED-BEAE-4964-942F-92B212BBB38F}" destId="{A2A4F716-6EEA-4E79-8C2A-752036C01AB9}" srcOrd="0" destOrd="0" presId="urn:microsoft.com/office/officeart/2005/8/layout/bList2"/>
    <dgm:cxn modelId="{9469FDB2-3308-4E72-841A-E2B4C157C89E}" type="presOf" srcId="{8FA73CC5-484C-4AE7-B746-156F4DEBA162}" destId="{27819FDA-ABE7-44D2-8CE4-411805905CDC}" srcOrd="0" destOrd="0" presId="urn:microsoft.com/office/officeart/2005/8/layout/bList2"/>
    <dgm:cxn modelId="{CF4AF8A2-B729-4C0B-819E-5782025F4DED}" type="presOf" srcId="{D38D51E0-CCFF-4492-858E-3E2D6BB6A897}" destId="{6FE0EC44-F535-4B8D-8F8C-C6D3AEE52B52}" srcOrd="0" destOrd="0" presId="urn:microsoft.com/office/officeart/2005/8/layout/bList2"/>
    <dgm:cxn modelId="{560220AE-4B27-468E-B473-62D52214C81D}" type="presOf" srcId="{53AF6C62-CF95-4ADB-99B4-9371C1B866C5}" destId="{455823C9-5591-4BC0-8039-5D63BAFC8001}" srcOrd="0" destOrd="0" presId="urn:microsoft.com/office/officeart/2005/8/layout/bList2"/>
    <dgm:cxn modelId="{022F7305-C703-4D9F-AEEE-12602B21A2E1}" srcId="{92AC6B72-740C-4181-ACA3-298CAC4872CC}" destId="{8FA73CC5-484C-4AE7-B746-156F4DEBA162}" srcOrd="1" destOrd="0" parTransId="{C838C15D-74EA-49CA-9BCE-D3BDC0452D21}" sibTransId="{D38D51E0-CCFF-4492-858E-3E2D6BB6A897}"/>
    <dgm:cxn modelId="{B06D1E7A-C6CE-4EDF-9D3C-DAFD6F191112}" srcId="{92AC6B72-740C-4181-ACA3-298CAC4872CC}" destId="{53AF6C62-CF95-4ADB-99B4-9371C1B866C5}" srcOrd="0" destOrd="0" parTransId="{890C6A50-48AE-4BB5-8108-D2B81FDC13EF}" sibTransId="{D1F8ABED-BEAE-4964-942F-92B212BBB38F}"/>
    <dgm:cxn modelId="{6DF4A963-7F06-4AB8-87FC-B56AF3C98110}" type="presOf" srcId="{92AC6B72-740C-4181-ACA3-298CAC4872CC}" destId="{4A0D447F-BAD5-46E9-9916-5DDC27C759A5}" srcOrd="0" destOrd="0" presId="urn:microsoft.com/office/officeart/2005/8/layout/bList2"/>
    <dgm:cxn modelId="{E7919C10-F529-425E-8762-0B935E267873}" type="presParOf" srcId="{4A0D447F-BAD5-46E9-9916-5DDC27C759A5}" destId="{F2A68B3A-EB52-4C48-A401-07B97BA9A374}" srcOrd="0" destOrd="0" presId="urn:microsoft.com/office/officeart/2005/8/layout/bList2"/>
    <dgm:cxn modelId="{6987E15E-BBB7-43D9-A7DD-E9BEC44BEAE3}" type="presParOf" srcId="{F2A68B3A-EB52-4C48-A401-07B97BA9A374}" destId="{B681851C-CF34-4A33-97E0-88A715F3DCF2}" srcOrd="0" destOrd="0" presId="urn:microsoft.com/office/officeart/2005/8/layout/bList2"/>
    <dgm:cxn modelId="{6EABEBA1-103F-46E5-92CA-4A908F3EB6D3}" type="presParOf" srcId="{F2A68B3A-EB52-4C48-A401-07B97BA9A374}" destId="{455823C9-5591-4BC0-8039-5D63BAFC8001}" srcOrd="1" destOrd="0" presId="urn:microsoft.com/office/officeart/2005/8/layout/bList2"/>
    <dgm:cxn modelId="{E3AC1D5E-9A4A-4EE2-AB47-CA10C1773061}" type="presParOf" srcId="{F2A68B3A-EB52-4C48-A401-07B97BA9A374}" destId="{F2B5D03B-6093-4758-B4ED-D3B7B732CAED}" srcOrd="2" destOrd="0" presId="urn:microsoft.com/office/officeart/2005/8/layout/bList2"/>
    <dgm:cxn modelId="{3791DAC6-639F-459E-B590-51214427F526}" type="presParOf" srcId="{F2A68B3A-EB52-4C48-A401-07B97BA9A374}" destId="{E208FD57-386E-43A1-94CA-43E482DCAD06}" srcOrd="3" destOrd="0" presId="urn:microsoft.com/office/officeart/2005/8/layout/bList2"/>
    <dgm:cxn modelId="{E599D2EE-0509-413E-AD79-22AAFAB144A4}" type="presParOf" srcId="{4A0D447F-BAD5-46E9-9916-5DDC27C759A5}" destId="{A2A4F716-6EEA-4E79-8C2A-752036C01AB9}" srcOrd="1" destOrd="0" presId="urn:microsoft.com/office/officeart/2005/8/layout/bList2"/>
    <dgm:cxn modelId="{3565658D-4819-4B2D-8104-237F604E2705}" type="presParOf" srcId="{4A0D447F-BAD5-46E9-9916-5DDC27C759A5}" destId="{E2F11A70-766F-4A6B-B60C-BBB9D2160025}" srcOrd="2" destOrd="0" presId="urn:microsoft.com/office/officeart/2005/8/layout/bList2"/>
    <dgm:cxn modelId="{87761630-E381-4846-881F-60B4EF398C3E}" type="presParOf" srcId="{E2F11A70-766F-4A6B-B60C-BBB9D2160025}" destId="{602B6006-84AE-4240-997F-FD566CC97538}" srcOrd="0" destOrd="0" presId="urn:microsoft.com/office/officeart/2005/8/layout/bList2"/>
    <dgm:cxn modelId="{1DDBD5D0-4E12-4945-ABAA-50027541C548}" type="presParOf" srcId="{E2F11A70-766F-4A6B-B60C-BBB9D2160025}" destId="{27819FDA-ABE7-44D2-8CE4-411805905CDC}" srcOrd="1" destOrd="0" presId="urn:microsoft.com/office/officeart/2005/8/layout/bList2"/>
    <dgm:cxn modelId="{FB551E30-5242-4648-92CC-2BC35AE7767C}" type="presParOf" srcId="{E2F11A70-766F-4A6B-B60C-BBB9D2160025}" destId="{9E34A835-EC20-4CC0-B629-ED400485B9B0}" srcOrd="2" destOrd="0" presId="urn:microsoft.com/office/officeart/2005/8/layout/bList2"/>
    <dgm:cxn modelId="{44153474-D9D8-4519-A840-E75645E44AD1}" type="presParOf" srcId="{E2F11A70-766F-4A6B-B60C-BBB9D2160025}" destId="{7333EB99-3AB7-4554-8D57-975235CB1360}" srcOrd="3" destOrd="0" presId="urn:microsoft.com/office/officeart/2005/8/layout/bList2"/>
    <dgm:cxn modelId="{E2861D5F-F23E-42B4-8348-990B9516E162}" type="presParOf" srcId="{4A0D447F-BAD5-46E9-9916-5DDC27C759A5}" destId="{6FE0EC44-F535-4B8D-8F8C-C6D3AEE52B52}" srcOrd="3" destOrd="0" presId="urn:microsoft.com/office/officeart/2005/8/layout/bList2"/>
    <dgm:cxn modelId="{23D9B41C-897F-42F9-970E-73797744EC34}" type="presParOf" srcId="{4A0D447F-BAD5-46E9-9916-5DDC27C759A5}" destId="{07C07262-8650-4EA4-8DE2-54FB5340A2F4}" srcOrd="4" destOrd="0" presId="urn:microsoft.com/office/officeart/2005/8/layout/bList2"/>
    <dgm:cxn modelId="{08DF6AAE-0793-4953-BC32-D997157FCE40}" type="presParOf" srcId="{07C07262-8650-4EA4-8DE2-54FB5340A2F4}" destId="{3D6769F7-8881-4112-9A66-94DC6EEBD52D}" srcOrd="0" destOrd="0" presId="urn:microsoft.com/office/officeart/2005/8/layout/bList2"/>
    <dgm:cxn modelId="{495609F0-68EA-4285-8311-E47A43A6918A}" type="presParOf" srcId="{07C07262-8650-4EA4-8DE2-54FB5340A2F4}" destId="{95B1B9EA-54B1-48D4-9ED1-C57B499080D0}" srcOrd="1" destOrd="0" presId="urn:microsoft.com/office/officeart/2005/8/layout/bList2"/>
    <dgm:cxn modelId="{2033357A-708E-4F6A-8BB2-F8EF3BC8E4BE}" type="presParOf" srcId="{07C07262-8650-4EA4-8DE2-54FB5340A2F4}" destId="{696C4B22-79DA-4F8B-867A-8ABEA351F6E8}" srcOrd="2" destOrd="0" presId="urn:microsoft.com/office/officeart/2005/8/layout/bList2"/>
    <dgm:cxn modelId="{25A3A37A-C2D1-4BB3-B8BD-E6D295666B13}" type="presParOf" srcId="{07C07262-8650-4EA4-8DE2-54FB5340A2F4}" destId="{9911F62D-A0B7-4D00-9EC8-3E3BB89426E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1851C-CF34-4A33-97E0-88A715F3DCF2}">
      <dsp:nvSpPr>
        <dsp:cNvPr id="0" name=""/>
        <dsp:cNvSpPr/>
      </dsp:nvSpPr>
      <dsp:spPr>
        <a:xfrm>
          <a:off x="185" y="383373"/>
          <a:ext cx="2837541" cy="2118165"/>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es-ES" sz="6500" kern="1200" dirty="0"/>
        </a:p>
      </dsp:txBody>
      <dsp:txXfrm>
        <a:off x="49816" y="433004"/>
        <a:ext cx="2738279" cy="2068534"/>
      </dsp:txXfrm>
    </dsp:sp>
    <dsp:sp modelId="{F2B5D03B-6093-4758-B4ED-D3B7B732CAED}">
      <dsp:nvSpPr>
        <dsp:cNvPr id="0" name=""/>
        <dsp:cNvSpPr/>
      </dsp:nvSpPr>
      <dsp:spPr>
        <a:xfrm>
          <a:off x="6569" y="2501538"/>
          <a:ext cx="2837541" cy="91081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lvl="0" algn="l" defTabSz="977900">
            <a:lnSpc>
              <a:spcPct val="90000"/>
            </a:lnSpc>
            <a:spcBef>
              <a:spcPct val="0"/>
            </a:spcBef>
            <a:spcAft>
              <a:spcPct val="35000"/>
            </a:spcAft>
          </a:pPr>
          <a:r>
            <a:rPr lang="es-ES" sz="2200" kern="1200" dirty="0" smtClean="0"/>
            <a:t>PERSONALES</a:t>
          </a:r>
          <a:endParaRPr lang="es-ES" sz="2200" kern="1200" dirty="0"/>
        </a:p>
      </dsp:txBody>
      <dsp:txXfrm>
        <a:off x="6569" y="2501538"/>
        <a:ext cx="1998268" cy="910810"/>
      </dsp:txXfrm>
    </dsp:sp>
    <dsp:sp modelId="{E208FD57-386E-43A1-94CA-43E482DCAD06}">
      <dsp:nvSpPr>
        <dsp:cNvPr id="0" name=""/>
        <dsp:cNvSpPr/>
      </dsp:nvSpPr>
      <dsp:spPr>
        <a:xfrm>
          <a:off x="2085108" y="2646212"/>
          <a:ext cx="993139" cy="99313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2B6006-84AE-4240-997F-FD566CC97538}">
      <dsp:nvSpPr>
        <dsp:cNvPr id="0" name=""/>
        <dsp:cNvSpPr/>
      </dsp:nvSpPr>
      <dsp:spPr>
        <a:xfrm>
          <a:off x="3324291" y="383373"/>
          <a:ext cx="2837541" cy="2118165"/>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34A835-EC20-4CC0-B629-ED400485B9B0}">
      <dsp:nvSpPr>
        <dsp:cNvPr id="0" name=""/>
        <dsp:cNvSpPr/>
      </dsp:nvSpPr>
      <dsp:spPr>
        <a:xfrm>
          <a:off x="3324291" y="2501538"/>
          <a:ext cx="2837541" cy="91081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lvl="0" algn="l" defTabSz="977900">
            <a:lnSpc>
              <a:spcPct val="90000"/>
            </a:lnSpc>
            <a:spcBef>
              <a:spcPct val="0"/>
            </a:spcBef>
            <a:spcAft>
              <a:spcPct val="35000"/>
            </a:spcAft>
          </a:pPr>
          <a:r>
            <a:rPr lang="es-ES" sz="2200" kern="1200" dirty="0" smtClean="0"/>
            <a:t>PROFESIONALES</a:t>
          </a:r>
          <a:endParaRPr lang="es-ES" sz="2200" kern="1200" dirty="0"/>
        </a:p>
      </dsp:txBody>
      <dsp:txXfrm>
        <a:off x="3324291" y="2501538"/>
        <a:ext cx="1998268" cy="910810"/>
      </dsp:txXfrm>
    </dsp:sp>
    <dsp:sp modelId="{7333EB99-3AB7-4554-8D57-975235CB1360}">
      <dsp:nvSpPr>
        <dsp:cNvPr id="0" name=""/>
        <dsp:cNvSpPr/>
      </dsp:nvSpPr>
      <dsp:spPr>
        <a:xfrm>
          <a:off x="5402830" y="2646212"/>
          <a:ext cx="993139" cy="99313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6769F7-8881-4112-9A66-94DC6EEBD52D}">
      <dsp:nvSpPr>
        <dsp:cNvPr id="0" name=""/>
        <dsp:cNvSpPr/>
      </dsp:nvSpPr>
      <dsp:spPr>
        <a:xfrm>
          <a:off x="6642014" y="383373"/>
          <a:ext cx="2837541" cy="2118165"/>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6C4B22-79DA-4F8B-867A-8ABEA351F6E8}">
      <dsp:nvSpPr>
        <dsp:cNvPr id="0" name=""/>
        <dsp:cNvSpPr/>
      </dsp:nvSpPr>
      <dsp:spPr>
        <a:xfrm>
          <a:off x="6642014" y="2501538"/>
          <a:ext cx="2837541" cy="91081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lvl="0" algn="l" defTabSz="977900">
            <a:lnSpc>
              <a:spcPct val="90000"/>
            </a:lnSpc>
            <a:spcBef>
              <a:spcPct val="0"/>
            </a:spcBef>
            <a:spcAft>
              <a:spcPct val="35000"/>
            </a:spcAft>
          </a:pPr>
          <a:r>
            <a:rPr lang="es-ES" sz="2200" kern="1200" dirty="0" smtClean="0"/>
            <a:t>DE SISTEMA</a:t>
          </a:r>
          <a:endParaRPr lang="es-ES" sz="2200" kern="1200" dirty="0"/>
        </a:p>
      </dsp:txBody>
      <dsp:txXfrm>
        <a:off x="6642014" y="2501538"/>
        <a:ext cx="1998268" cy="910810"/>
      </dsp:txXfrm>
    </dsp:sp>
    <dsp:sp modelId="{9911F62D-A0B7-4D00-9EC8-3E3BB89426E1}">
      <dsp:nvSpPr>
        <dsp:cNvPr id="0" name=""/>
        <dsp:cNvSpPr/>
      </dsp:nvSpPr>
      <dsp:spPr>
        <a:xfrm>
          <a:off x="8720552" y="2646212"/>
          <a:ext cx="993139" cy="99313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557" name="Group 1556"/>
          <p:cNvGrpSpPr/>
          <p:nvPr/>
        </p:nvGrpSpPr>
        <p:grpSpPr>
          <a:xfrm>
            <a:off x="0" y="420256"/>
            <a:ext cx="12188952" cy="3795497"/>
            <a:chOff x="0" y="420256"/>
            <a:chExt cx="12188952" cy="3795497"/>
          </a:xfrm>
        </p:grpSpPr>
        <p:cxnSp>
          <p:nvCxnSpPr>
            <p:cNvPr id="1558" name="Straight Connector 1557"/>
            <p:cNvCxnSpPr/>
            <p:nvPr/>
          </p:nvCxnSpPr>
          <p:spPr>
            <a:xfrm>
              <a:off x="0" y="4215753"/>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p:cNvCxnSpPr/>
            <p:nvPr/>
          </p:nvCxnSpPr>
          <p:spPr>
            <a:xfrm>
              <a:off x="0" y="379403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0" y="337231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0" y="295058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p:cNvCxnSpPr/>
            <p:nvPr/>
          </p:nvCxnSpPr>
          <p:spPr>
            <a:xfrm>
              <a:off x="0" y="252886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p:cNvCxnSpPr/>
            <p:nvPr/>
          </p:nvCxnSpPr>
          <p:spPr>
            <a:xfrm>
              <a:off x="0" y="2107144"/>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p:cNvCxnSpPr/>
            <p:nvPr/>
          </p:nvCxnSpPr>
          <p:spPr>
            <a:xfrm>
              <a:off x="0" y="168542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5" name="Straight Connector 1564"/>
            <p:cNvCxnSpPr/>
            <p:nvPr/>
          </p:nvCxnSpPr>
          <p:spPr>
            <a:xfrm>
              <a:off x="0" y="126370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p:cNvCxnSpPr/>
            <p:nvPr/>
          </p:nvCxnSpPr>
          <p:spPr>
            <a:xfrm>
              <a:off x="0" y="84197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p:cNvCxnSpPr/>
            <p:nvPr/>
          </p:nvCxnSpPr>
          <p:spPr>
            <a:xfrm>
              <a:off x="0" y="42025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68"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69"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0"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1"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2"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3"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4"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5"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6"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7"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8"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9"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0"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1"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2"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3"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4"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5"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6"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7"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8"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9"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0"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1"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2"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3"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4"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5"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6"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7"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8"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9"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0"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1"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2"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3"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4"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5"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6"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7"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8"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9" name="Oval 1608"/>
          <p:cNvSpPr/>
          <p:nvPr/>
        </p:nvSpPr>
        <p:spPr>
          <a:xfrm>
            <a:off x="71204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0"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1" name="Oval 1610"/>
          <p:cNvSpPr/>
          <p:nvPr/>
        </p:nvSpPr>
        <p:spPr>
          <a:xfrm>
            <a:off x="3774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2"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3"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4"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5"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6"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7"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8" name="Oval 1617"/>
          <p:cNvSpPr/>
          <p:nvPr/>
        </p:nvSpPr>
        <p:spPr>
          <a:xfrm>
            <a:off x="12203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9" name="Oval 1618"/>
          <p:cNvSpPr/>
          <p:nvPr/>
        </p:nvSpPr>
        <p:spPr>
          <a:xfrm>
            <a:off x="20632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0" name="Oval 1619"/>
          <p:cNvSpPr/>
          <p:nvPr/>
        </p:nvSpPr>
        <p:spPr>
          <a:xfrm>
            <a:off x="29060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1" name="Oval 1620"/>
          <p:cNvSpPr/>
          <p:nvPr/>
        </p:nvSpPr>
        <p:spPr>
          <a:xfrm>
            <a:off x="37489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2" name="Oval 1621"/>
          <p:cNvSpPr/>
          <p:nvPr/>
        </p:nvSpPr>
        <p:spPr>
          <a:xfrm>
            <a:off x="45918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3" name="Oval 1622"/>
          <p:cNvSpPr/>
          <p:nvPr/>
        </p:nvSpPr>
        <p:spPr>
          <a:xfrm>
            <a:off x="54347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4" name="Oval 1623"/>
          <p:cNvSpPr/>
          <p:nvPr/>
        </p:nvSpPr>
        <p:spPr>
          <a:xfrm>
            <a:off x="62776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6" name="Oval 1625"/>
          <p:cNvSpPr/>
          <p:nvPr/>
        </p:nvSpPr>
        <p:spPr>
          <a:xfrm>
            <a:off x="88062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7"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8" name="Oval 1627"/>
          <p:cNvSpPr/>
          <p:nvPr/>
        </p:nvSpPr>
        <p:spPr>
          <a:xfrm>
            <a:off x="79633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9"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0" name="Oval 1629"/>
          <p:cNvSpPr/>
          <p:nvPr/>
        </p:nvSpPr>
        <p:spPr>
          <a:xfrm>
            <a:off x="104920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1"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2" name="Oval 1631"/>
          <p:cNvSpPr/>
          <p:nvPr/>
        </p:nvSpPr>
        <p:spPr>
          <a:xfrm>
            <a:off x="96491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3"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4"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5" name="Oval 1634"/>
          <p:cNvSpPr/>
          <p:nvPr/>
        </p:nvSpPr>
        <p:spPr>
          <a:xfrm>
            <a:off x="113348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6"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7" name="Oval 1636"/>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9" name="Oval 1638"/>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0" name="Oval 1639"/>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1" name="Oval 1640"/>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2" name="Oval 1641"/>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3" name="Oval 1642"/>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4" name="Oval 1643"/>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5" name="Oval 1644"/>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6" name="Oval 1645"/>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7" name="Oval 1646"/>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 name="Oval 1647"/>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9" name="Oval 1648"/>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0" name="Oval 1649"/>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1" name="Oval 1650"/>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2"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3"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4"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5"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6"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7"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9"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0"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1"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2"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3"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4"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5"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6"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7" name="Oval 1666"/>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8" name="Oval 1667"/>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9" name="Oval 1668"/>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0" name="Oval 1669"/>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1" name="Oval 1670"/>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2" name="Oval 1671"/>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3" name="Oval 1672"/>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4" name="Oval 1673"/>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5" name="Oval 1674"/>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6" name="Oval 1675"/>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7" name="Oval 1676"/>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8" name="Oval 1677"/>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9" name="Oval 1678"/>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0"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1" name="Oval 1680"/>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2"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3"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4"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5"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6"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7"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8"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9"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0"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1"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2"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3"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4"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5"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6"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7"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8"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9"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0"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1" name="Oval 1700"/>
          <p:cNvSpPr/>
          <p:nvPr/>
        </p:nvSpPr>
        <p:spPr>
          <a:xfrm>
            <a:off x="71204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2"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3" name="Oval 1702"/>
          <p:cNvSpPr/>
          <p:nvPr/>
        </p:nvSpPr>
        <p:spPr>
          <a:xfrm>
            <a:off x="3774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4"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5"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6"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7"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8"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9"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0" name="Oval 1709"/>
          <p:cNvSpPr/>
          <p:nvPr/>
        </p:nvSpPr>
        <p:spPr>
          <a:xfrm>
            <a:off x="12203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1" name="Oval 1710"/>
          <p:cNvSpPr/>
          <p:nvPr/>
        </p:nvSpPr>
        <p:spPr>
          <a:xfrm>
            <a:off x="20632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2" name="Oval 1711"/>
          <p:cNvSpPr/>
          <p:nvPr/>
        </p:nvSpPr>
        <p:spPr>
          <a:xfrm>
            <a:off x="29060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3" name="Oval 1712"/>
          <p:cNvSpPr/>
          <p:nvPr/>
        </p:nvSpPr>
        <p:spPr>
          <a:xfrm>
            <a:off x="37489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4" name="Oval 1713"/>
          <p:cNvSpPr/>
          <p:nvPr/>
        </p:nvSpPr>
        <p:spPr>
          <a:xfrm>
            <a:off x="45918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5" name="Oval 1714"/>
          <p:cNvSpPr/>
          <p:nvPr/>
        </p:nvSpPr>
        <p:spPr>
          <a:xfrm>
            <a:off x="54347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6" name="Oval 1715"/>
          <p:cNvSpPr/>
          <p:nvPr/>
        </p:nvSpPr>
        <p:spPr>
          <a:xfrm>
            <a:off x="62776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7"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8" name="Oval 1717"/>
          <p:cNvSpPr/>
          <p:nvPr/>
        </p:nvSpPr>
        <p:spPr>
          <a:xfrm>
            <a:off x="88062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9"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0" name="Oval 1719"/>
          <p:cNvSpPr/>
          <p:nvPr/>
        </p:nvSpPr>
        <p:spPr>
          <a:xfrm>
            <a:off x="79633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1"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2" name="Oval 1721"/>
          <p:cNvSpPr/>
          <p:nvPr/>
        </p:nvSpPr>
        <p:spPr>
          <a:xfrm>
            <a:off x="104920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3"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4" name="Oval 1723"/>
          <p:cNvSpPr/>
          <p:nvPr/>
        </p:nvSpPr>
        <p:spPr>
          <a:xfrm>
            <a:off x="96491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5"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6"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7" name="Oval 1726"/>
          <p:cNvSpPr/>
          <p:nvPr/>
        </p:nvSpPr>
        <p:spPr>
          <a:xfrm>
            <a:off x="113348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8"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9" name="Oval 1728"/>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0" name="Oval 1729"/>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1" name="Oval 1730"/>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2" name="Oval 1731"/>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3" name="Oval 1732"/>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4" name="Oval 1733"/>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5" name="Oval 1734"/>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6" name="Oval 1735"/>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7" name="Oval 1736"/>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8" name="Oval 1737"/>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9" name="Oval 1738"/>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0" name="Oval 1739"/>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 name="Oval 1740"/>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2" name="Oval 1741"/>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3"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4"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5"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6"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7"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8"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9"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0"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1"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2"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3"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4"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5"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6"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7"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8" name="Oval 1757"/>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9" name="Oval 1758"/>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0" name="Oval 1759"/>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1" name="Oval 1760"/>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2" name="Oval 1761"/>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3" name="Oval 1762"/>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4" name="Oval 1763"/>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5" name="Oval 1764"/>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6" name="Oval 1765"/>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7" name="Oval 1766"/>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8" name="Oval 1767"/>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9" name="Oval 1768"/>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0" name="Oval 1769"/>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1" name="Oval 1770"/>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2"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3" name="Oval 1772"/>
          <p:cNvSpPr/>
          <p:nvPr/>
        </p:nvSpPr>
        <p:spPr>
          <a:xfrm>
            <a:off x="71204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5" name="Oval 1774"/>
          <p:cNvSpPr/>
          <p:nvPr/>
        </p:nvSpPr>
        <p:spPr>
          <a:xfrm>
            <a:off x="3774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6"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7"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8"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9"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0"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1"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2" name="Oval 1781"/>
          <p:cNvSpPr/>
          <p:nvPr/>
        </p:nvSpPr>
        <p:spPr>
          <a:xfrm>
            <a:off x="12203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3" name="Oval 1782"/>
          <p:cNvSpPr/>
          <p:nvPr/>
        </p:nvSpPr>
        <p:spPr>
          <a:xfrm>
            <a:off x="20632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4" name="Oval 1783"/>
          <p:cNvSpPr/>
          <p:nvPr/>
        </p:nvSpPr>
        <p:spPr>
          <a:xfrm>
            <a:off x="29060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5" name="Oval 1784"/>
          <p:cNvSpPr/>
          <p:nvPr/>
        </p:nvSpPr>
        <p:spPr>
          <a:xfrm>
            <a:off x="37489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6" name="Oval 1785"/>
          <p:cNvSpPr/>
          <p:nvPr/>
        </p:nvSpPr>
        <p:spPr>
          <a:xfrm>
            <a:off x="45918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7" name="Oval 1786"/>
          <p:cNvSpPr/>
          <p:nvPr/>
        </p:nvSpPr>
        <p:spPr>
          <a:xfrm>
            <a:off x="54347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8" name="Oval 1787"/>
          <p:cNvSpPr/>
          <p:nvPr/>
        </p:nvSpPr>
        <p:spPr>
          <a:xfrm>
            <a:off x="62776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9"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0" name="Oval 1789"/>
          <p:cNvSpPr/>
          <p:nvPr/>
        </p:nvSpPr>
        <p:spPr>
          <a:xfrm>
            <a:off x="88062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1"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2" name="Oval 1791"/>
          <p:cNvSpPr/>
          <p:nvPr/>
        </p:nvSpPr>
        <p:spPr>
          <a:xfrm>
            <a:off x="79633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4" name="Oval 1793"/>
          <p:cNvSpPr/>
          <p:nvPr/>
        </p:nvSpPr>
        <p:spPr>
          <a:xfrm>
            <a:off x="104920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5"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6" name="Oval 1795"/>
          <p:cNvSpPr/>
          <p:nvPr/>
        </p:nvSpPr>
        <p:spPr>
          <a:xfrm>
            <a:off x="96491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7"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8"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9" name="Oval 1798"/>
          <p:cNvSpPr/>
          <p:nvPr/>
        </p:nvSpPr>
        <p:spPr>
          <a:xfrm>
            <a:off x="113348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00"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1" name="Oval 1800"/>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2" name="Oval 1801"/>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3" name="Oval 1802"/>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4" name="Oval 1803"/>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5" name="Oval 1804"/>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6" name="Oval 1805"/>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7" name="Oval 1806"/>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8" name="Oval 1807"/>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9" name="Oval 1808"/>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0" name="Oval 1809"/>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1" name="Oval 1810"/>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2" name="Oval 1811"/>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3" name="Oval 1812"/>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4" name="Oval 1813"/>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5"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6"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7"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8"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9"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0"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1"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2"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3"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4"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5"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6"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7"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8"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9"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0" name="Oval 1829"/>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1" name="Oval 1830"/>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2" name="Oval 1831"/>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3" name="Oval 1832"/>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4" name="Oval 1833"/>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5" name="Oval 1834"/>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6" name="Oval 1835"/>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7" name="Oval 1836"/>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8" name="Oval 1837"/>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9" name="Oval 1838"/>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0" name="Oval 1839"/>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1" name="Oval 1840"/>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2" name="Oval 1841"/>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 name="Oval 1842"/>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4"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5" name="Oval 1844"/>
          <p:cNvSpPr/>
          <p:nvPr/>
        </p:nvSpPr>
        <p:spPr>
          <a:xfrm>
            <a:off x="71204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6"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7" name="Oval 1846"/>
          <p:cNvSpPr/>
          <p:nvPr/>
        </p:nvSpPr>
        <p:spPr>
          <a:xfrm>
            <a:off x="3774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8"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9"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0"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1"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2"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3"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4" name="Oval 1853"/>
          <p:cNvSpPr/>
          <p:nvPr/>
        </p:nvSpPr>
        <p:spPr>
          <a:xfrm>
            <a:off x="12203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5" name="Oval 1854"/>
          <p:cNvSpPr/>
          <p:nvPr/>
        </p:nvSpPr>
        <p:spPr>
          <a:xfrm>
            <a:off x="20632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6" name="Oval 1855"/>
          <p:cNvSpPr/>
          <p:nvPr/>
        </p:nvSpPr>
        <p:spPr>
          <a:xfrm>
            <a:off x="29060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7" name="Oval 1856"/>
          <p:cNvSpPr/>
          <p:nvPr/>
        </p:nvSpPr>
        <p:spPr>
          <a:xfrm>
            <a:off x="37489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8" name="Oval 1857"/>
          <p:cNvSpPr/>
          <p:nvPr/>
        </p:nvSpPr>
        <p:spPr>
          <a:xfrm>
            <a:off x="45918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9" name="Oval 1858"/>
          <p:cNvSpPr/>
          <p:nvPr/>
        </p:nvSpPr>
        <p:spPr>
          <a:xfrm>
            <a:off x="54347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0" name="Oval 1859"/>
          <p:cNvSpPr/>
          <p:nvPr/>
        </p:nvSpPr>
        <p:spPr>
          <a:xfrm>
            <a:off x="62776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1"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2" name="Oval 1861"/>
          <p:cNvSpPr/>
          <p:nvPr/>
        </p:nvSpPr>
        <p:spPr>
          <a:xfrm>
            <a:off x="88062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3"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4" name="Oval 1863"/>
          <p:cNvSpPr/>
          <p:nvPr/>
        </p:nvSpPr>
        <p:spPr>
          <a:xfrm>
            <a:off x="79633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5"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6" name="Oval 1865"/>
          <p:cNvSpPr/>
          <p:nvPr/>
        </p:nvSpPr>
        <p:spPr>
          <a:xfrm>
            <a:off x="104920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7"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8" name="Oval 1867"/>
          <p:cNvSpPr/>
          <p:nvPr/>
        </p:nvSpPr>
        <p:spPr>
          <a:xfrm>
            <a:off x="96491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9"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0"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1" name="Oval 1870"/>
          <p:cNvSpPr/>
          <p:nvPr/>
        </p:nvSpPr>
        <p:spPr>
          <a:xfrm>
            <a:off x="113348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72"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3" name="Oval 1872"/>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4" name="Oval 1873"/>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5" name="Oval 1874"/>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6" name="Oval 1875"/>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7" name="Oval 1876"/>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8" name="Oval 1877"/>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9" name="Oval 1878"/>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0" name="Oval 1879"/>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1" name="Oval 1880"/>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2" name="Oval 1881"/>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3" name="Oval 1882"/>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4" name="Oval 1883"/>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5" name="Oval 1884"/>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6" name="Oval 1885"/>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7"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8"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9"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0"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1"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2"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3"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4"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5"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6"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7"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8"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9"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0"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1"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2" name="Oval 1901"/>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3" name="Oval 1902"/>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4" name="Oval 1903"/>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5" name="Oval 1904"/>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6" name="Oval 1905"/>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7" name="Oval 1906"/>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8" name="Oval 1907"/>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9" name="Oval 1908"/>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0" name="Oval 1909"/>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1" name="Oval 1910"/>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2" name="Oval 1911"/>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3" name="Oval 1912"/>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4" name="Oval 1913"/>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5" name="Oval 1914"/>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6"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7" name="Oval 1916"/>
          <p:cNvSpPr/>
          <p:nvPr/>
        </p:nvSpPr>
        <p:spPr>
          <a:xfrm>
            <a:off x="71204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18"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9" name="Oval 1918"/>
          <p:cNvSpPr/>
          <p:nvPr/>
        </p:nvSpPr>
        <p:spPr>
          <a:xfrm>
            <a:off x="3774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0"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1"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2"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3"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4"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5"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6" name="Oval 1925"/>
          <p:cNvSpPr/>
          <p:nvPr/>
        </p:nvSpPr>
        <p:spPr>
          <a:xfrm>
            <a:off x="12203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7" name="Oval 1926"/>
          <p:cNvSpPr/>
          <p:nvPr/>
        </p:nvSpPr>
        <p:spPr>
          <a:xfrm>
            <a:off x="20632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8" name="Oval 1927"/>
          <p:cNvSpPr/>
          <p:nvPr/>
        </p:nvSpPr>
        <p:spPr>
          <a:xfrm>
            <a:off x="29060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9" name="Oval 1928"/>
          <p:cNvSpPr/>
          <p:nvPr/>
        </p:nvSpPr>
        <p:spPr>
          <a:xfrm>
            <a:off x="37489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0" name="Oval 1929"/>
          <p:cNvSpPr/>
          <p:nvPr/>
        </p:nvSpPr>
        <p:spPr>
          <a:xfrm>
            <a:off x="45918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1" name="Oval 1930"/>
          <p:cNvSpPr/>
          <p:nvPr/>
        </p:nvSpPr>
        <p:spPr>
          <a:xfrm>
            <a:off x="54347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2" name="Oval 1931"/>
          <p:cNvSpPr/>
          <p:nvPr/>
        </p:nvSpPr>
        <p:spPr>
          <a:xfrm>
            <a:off x="62776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3"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4" name="Oval 1933"/>
          <p:cNvSpPr/>
          <p:nvPr/>
        </p:nvSpPr>
        <p:spPr>
          <a:xfrm>
            <a:off x="88062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5"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6" name="Oval 1935"/>
          <p:cNvSpPr/>
          <p:nvPr/>
        </p:nvSpPr>
        <p:spPr>
          <a:xfrm>
            <a:off x="79633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7"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8" name="Oval 1937"/>
          <p:cNvSpPr/>
          <p:nvPr/>
        </p:nvSpPr>
        <p:spPr>
          <a:xfrm>
            <a:off x="104920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9"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0" name="Oval 1939"/>
          <p:cNvSpPr/>
          <p:nvPr/>
        </p:nvSpPr>
        <p:spPr>
          <a:xfrm>
            <a:off x="96491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3" name="Oval 1942"/>
          <p:cNvSpPr/>
          <p:nvPr/>
        </p:nvSpPr>
        <p:spPr>
          <a:xfrm>
            <a:off x="113348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4"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 name="Oval 1944"/>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6" name="Oval 1945"/>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7" name="Oval 1946"/>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8" name="Oval 1947"/>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9" name="Oval 1948"/>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0" name="Oval 1949"/>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1" name="Oval 1950"/>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2" name="Oval 1951"/>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3" name="Oval 1952"/>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4" name="Oval 1953"/>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5" name="Oval 1954"/>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6" name="Oval 1955"/>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7" name="Oval 1956"/>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8" name="Oval 1957"/>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9"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0"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1"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2"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3"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4"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5"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6"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7"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8"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9"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0"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1"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2"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3"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4" name="Oval 1973"/>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5" name="Oval 1974"/>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6" name="Oval 1975"/>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7" name="Oval 1976"/>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8" name="Oval 1977"/>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9" name="Oval 1978"/>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0" name="Oval 1979"/>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1" name="Oval 1980"/>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2" name="Oval 1981"/>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3" name="Oval 1982"/>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4" name="Oval 1983"/>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5" name="Oval 1984"/>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6" name="Oval 1985"/>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7" name="Oval 1986"/>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8"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9"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0"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1"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2"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3"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4"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5"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6"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7"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8"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9"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0"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1"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2"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3"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581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73078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78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35225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526" name="Group 525"/>
          <p:cNvGrpSpPr/>
          <p:nvPr/>
        </p:nvGrpSpPr>
        <p:grpSpPr>
          <a:xfrm>
            <a:off x="0" y="420256"/>
            <a:ext cx="12188952" cy="3795497"/>
            <a:chOff x="0" y="420256"/>
            <a:chExt cx="12188952" cy="3795497"/>
          </a:xfrm>
        </p:grpSpPr>
        <p:cxnSp>
          <p:nvCxnSpPr>
            <p:cNvPr id="527" name="Straight Connector 526"/>
            <p:cNvCxnSpPr/>
            <p:nvPr/>
          </p:nvCxnSpPr>
          <p:spPr>
            <a:xfrm>
              <a:off x="0" y="4215753"/>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0" y="379403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0" y="337231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0" y="295058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0" y="252886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0" y="2107144"/>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0" y="168542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0" y="126370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0" y="84197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a:off x="0" y="42025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7"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8"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9"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0"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1"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3"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4"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5"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6"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7"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8"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9"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0"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1"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4"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5"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6"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7"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8"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9"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0"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1"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2"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4"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5"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6"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7"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8"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9"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0"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1"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2"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4"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5"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6"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7"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8"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9"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0"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1"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2"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4"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6"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7"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8"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9"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0"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1"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2" name="Oval 591"/>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4" name="Oval 593"/>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5" name="Oval 594"/>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6" name="Oval 595"/>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7" name="Oval 596"/>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8" name="Oval 597"/>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9" name="Oval 598"/>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0" name="Oval 599"/>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1" name="Oval 600"/>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2" name="Oval 601"/>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3" name="Oval 602"/>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 name="Oval 603"/>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5" name="Oval 604"/>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6" name="Oval 605"/>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7"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8"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9"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0"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1"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2"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3"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7"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8"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9"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1"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2" name="Oval 621"/>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3" name="Oval 622"/>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 name="Oval 623"/>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5" name="Oval 624"/>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6" name="Oval 625"/>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7" name="Oval 626"/>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8" name="Oval 627"/>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9" name="Oval 628"/>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0" name="Oval 629"/>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1" name="Oval 630"/>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2" name="Oval 631"/>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3" name="Oval 632"/>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4" name="Oval 633"/>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5"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6" name="Oval 635"/>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7"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8"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9"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0"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1"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2"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3"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4"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6"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7"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8"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9"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0"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1"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2"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3"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4"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6"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7"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8"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9"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0"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1"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2"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3"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4"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6"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7"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8"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9"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0" name="Oval 669"/>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1" name="Oval 670"/>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2" name="Oval 671"/>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3" name="Oval 672"/>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4" name="Oval 673"/>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5" name="Oval 674"/>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 name="Oval 675"/>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7" name="Oval 676"/>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8" name="Oval 677"/>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9" name="Oval 678"/>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0" name="Oval 679"/>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1" name="Oval 680"/>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2" name="Oval 681"/>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3" name="Oval 682"/>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4"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5"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7"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8"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9"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0"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1"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2"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3"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4"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5"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7"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8"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9" name="Oval 698"/>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0" name="Oval 699"/>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1" name="Oval 700"/>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2" name="Oval 701"/>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3" name="Oval 702"/>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4" name="Oval 703"/>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5" name="Oval 704"/>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 name="Oval 705"/>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7" name="Oval 706"/>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8" name="Oval 707"/>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9" name="Oval 708"/>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0" name="Oval 709"/>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1" name="Oval 710"/>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2" name="Oval 711"/>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3"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5"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8"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9"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0"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1"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2"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4"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5"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6"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7"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8" name="Oval 727"/>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9" name="Oval 728"/>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0" name="Oval 729"/>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1" name="Oval 730"/>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2" name="Oval 731"/>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3" name="Oval 732"/>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4" name="Oval 733"/>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5" name="Oval 734"/>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6" name="Oval 735"/>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 name="Oval 736"/>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8" name="Oval 737"/>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9" name="Oval 738"/>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0" name="Oval 739"/>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1" name="Oval 740"/>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2"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3"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4"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5"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6"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8"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9"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0"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1"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2"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3"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4"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5"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6"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 name="Oval 756"/>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8" name="Oval 757"/>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9" name="Oval 758"/>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0" name="Oval 759"/>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1" name="Oval 760"/>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2" name="Oval 761"/>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3" name="Oval 762"/>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4" name="Oval 763"/>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5" name="Oval 764"/>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6" name="Oval 765"/>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7" name="Oval 766"/>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 name="Oval 767"/>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9" name="Oval 768"/>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0" name="Oval 769"/>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1"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2"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4"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5"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6"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7"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9"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0"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1"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2"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3"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4"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5"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6" name="Oval 785"/>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7" name="Oval 786"/>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8" name="Oval 787"/>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9" name="Oval 788"/>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0" name="Oval 789"/>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1" name="Oval 790"/>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2" name="Oval 791"/>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3" name="Oval 792"/>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4" name="Oval 793"/>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5" name="Oval 794"/>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6" name="Oval 795"/>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7" name="Oval 796"/>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8" name="Oval 797"/>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9" name="Oval 798"/>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0"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1"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2"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3"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4"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5"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6"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7"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8"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9"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0"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1"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2"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3"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4"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5" name="Oval 814"/>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6" name="Oval 815"/>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7" name="Oval 816"/>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8" name="Oval 817"/>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 name="Oval 818"/>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 name="Oval 819"/>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1" name="Oval 820"/>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2" name="Oval 821"/>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3" name="Oval 822"/>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4" name="Oval 823"/>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5" name="Oval 824"/>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6" name="Oval 825"/>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7" name="Oval 826"/>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8" name="Oval 827"/>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0"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1"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2"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3"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4"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5"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6"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7"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8"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0"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3"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4" name="Oval 843"/>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5" name="Oval 844"/>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6" name="Oval 845"/>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7" name="Oval 846"/>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8" name="Oval 847"/>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9" name="Oval 848"/>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0" name="Oval 849"/>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1" name="Oval 850"/>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2" name="Oval 851"/>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3" name="Oval 852"/>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4" name="Oval 853"/>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5" name="Oval 854"/>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6" name="Oval 855"/>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7" name="Oval 856"/>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8"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9"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1"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2"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3"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4"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5"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6"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7"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8"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9"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0"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1"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2"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3" name="Oval 872"/>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4" name="Oval 873"/>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5" name="Oval 874"/>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6" name="Oval 875"/>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7" name="Oval 876"/>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8" name="Oval 877"/>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9" name="Oval 878"/>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0" name="Oval 879"/>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1" name="Oval 880"/>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2" name="Oval 881"/>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3" name="Oval 882"/>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4" name="Oval 883"/>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5" name="Oval 884"/>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6" name="Oval 885"/>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7"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8"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9"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0"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1"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2"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3"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4"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5"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6"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7"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8"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9"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0"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1"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2"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3" name="Oval 902"/>
          <p:cNvSpPr/>
          <p:nvPr/>
        </p:nvSpPr>
        <p:spPr>
          <a:xfrm>
            <a:off x="71204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4" name="Oval 903"/>
          <p:cNvSpPr/>
          <p:nvPr/>
        </p:nvSpPr>
        <p:spPr>
          <a:xfrm>
            <a:off x="3774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5" name="Oval 904"/>
          <p:cNvSpPr/>
          <p:nvPr/>
        </p:nvSpPr>
        <p:spPr>
          <a:xfrm>
            <a:off x="12203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6" name="Oval 905"/>
          <p:cNvSpPr/>
          <p:nvPr/>
        </p:nvSpPr>
        <p:spPr>
          <a:xfrm>
            <a:off x="20632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7" name="Oval 906"/>
          <p:cNvSpPr/>
          <p:nvPr/>
        </p:nvSpPr>
        <p:spPr>
          <a:xfrm>
            <a:off x="29060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8" name="Oval 907"/>
          <p:cNvSpPr/>
          <p:nvPr/>
        </p:nvSpPr>
        <p:spPr>
          <a:xfrm>
            <a:off x="37489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9" name="Oval 908"/>
          <p:cNvSpPr/>
          <p:nvPr/>
        </p:nvSpPr>
        <p:spPr>
          <a:xfrm>
            <a:off x="45918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0" name="Oval 909"/>
          <p:cNvSpPr/>
          <p:nvPr/>
        </p:nvSpPr>
        <p:spPr>
          <a:xfrm>
            <a:off x="54347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1" name="Oval 910"/>
          <p:cNvSpPr/>
          <p:nvPr/>
        </p:nvSpPr>
        <p:spPr>
          <a:xfrm>
            <a:off x="62776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2" name="Oval 911"/>
          <p:cNvSpPr/>
          <p:nvPr/>
        </p:nvSpPr>
        <p:spPr>
          <a:xfrm>
            <a:off x="88062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3" name="Oval 912"/>
          <p:cNvSpPr/>
          <p:nvPr/>
        </p:nvSpPr>
        <p:spPr>
          <a:xfrm>
            <a:off x="79633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4" name="Oval 913"/>
          <p:cNvSpPr/>
          <p:nvPr/>
        </p:nvSpPr>
        <p:spPr>
          <a:xfrm>
            <a:off x="104920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5" name="Oval 914"/>
          <p:cNvSpPr/>
          <p:nvPr/>
        </p:nvSpPr>
        <p:spPr>
          <a:xfrm>
            <a:off x="96491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6" name="Oval 915"/>
          <p:cNvSpPr/>
          <p:nvPr/>
        </p:nvSpPr>
        <p:spPr>
          <a:xfrm>
            <a:off x="113348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7" name="Oval 916"/>
          <p:cNvSpPr/>
          <p:nvPr/>
        </p:nvSpPr>
        <p:spPr>
          <a:xfrm>
            <a:off x="71204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8" name="Oval 917"/>
          <p:cNvSpPr/>
          <p:nvPr/>
        </p:nvSpPr>
        <p:spPr>
          <a:xfrm>
            <a:off x="3774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9" name="Oval 918"/>
          <p:cNvSpPr/>
          <p:nvPr/>
        </p:nvSpPr>
        <p:spPr>
          <a:xfrm>
            <a:off x="12203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0" name="Oval 919"/>
          <p:cNvSpPr/>
          <p:nvPr/>
        </p:nvSpPr>
        <p:spPr>
          <a:xfrm>
            <a:off x="20632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1" name="Oval 920"/>
          <p:cNvSpPr/>
          <p:nvPr/>
        </p:nvSpPr>
        <p:spPr>
          <a:xfrm>
            <a:off x="29060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2" name="Oval 921"/>
          <p:cNvSpPr/>
          <p:nvPr/>
        </p:nvSpPr>
        <p:spPr>
          <a:xfrm>
            <a:off x="37489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3" name="Oval 922"/>
          <p:cNvSpPr/>
          <p:nvPr/>
        </p:nvSpPr>
        <p:spPr>
          <a:xfrm>
            <a:off x="45918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4" name="Oval 923"/>
          <p:cNvSpPr/>
          <p:nvPr/>
        </p:nvSpPr>
        <p:spPr>
          <a:xfrm>
            <a:off x="54347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5" name="Oval 924"/>
          <p:cNvSpPr/>
          <p:nvPr/>
        </p:nvSpPr>
        <p:spPr>
          <a:xfrm>
            <a:off x="62776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6" name="Oval 925"/>
          <p:cNvSpPr/>
          <p:nvPr/>
        </p:nvSpPr>
        <p:spPr>
          <a:xfrm>
            <a:off x="88062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7" name="Oval 926"/>
          <p:cNvSpPr/>
          <p:nvPr/>
        </p:nvSpPr>
        <p:spPr>
          <a:xfrm>
            <a:off x="79633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8" name="Oval 927"/>
          <p:cNvSpPr/>
          <p:nvPr/>
        </p:nvSpPr>
        <p:spPr>
          <a:xfrm>
            <a:off x="104920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9" name="Oval 928"/>
          <p:cNvSpPr/>
          <p:nvPr/>
        </p:nvSpPr>
        <p:spPr>
          <a:xfrm>
            <a:off x="96491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0" name="Oval 929"/>
          <p:cNvSpPr/>
          <p:nvPr/>
        </p:nvSpPr>
        <p:spPr>
          <a:xfrm>
            <a:off x="113348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1" name="Oval 930"/>
          <p:cNvSpPr/>
          <p:nvPr/>
        </p:nvSpPr>
        <p:spPr>
          <a:xfrm>
            <a:off x="71204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2" name="Oval 931"/>
          <p:cNvSpPr/>
          <p:nvPr/>
        </p:nvSpPr>
        <p:spPr>
          <a:xfrm>
            <a:off x="3774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3" name="Oval 932"/>
          <p:cNvSpPr/>
          <p:nvPr/>
        </p:nvSpPr>
        <p:spPr>
          <a:xfrm>
            <a:off x="12203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4" name="Oval 933"/>
          <p:cNvSpPr/>
          <p:nvPr/>
        </p:nvSpPr>
        <p:spPr>
          <a:xfrm>
            <a:off x="20632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5" name="Oval 934"/>
          <p:cNvSpPr/>
          <p:nvPr/>
        </p:nvSpPr>
        <p:spPr>
          <a:xfrm>
            <a:off x="29060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6" name="Oval 935"/>
          <p:cNvSpPr/>
          <p:nvPr/>
        </p:nvSpPr>
        <p:spPr>
          <a:xfrm>
            <a:off x="37489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7" name="Oval 936"/>
          <p:cNvSpPr/>
          <p:nvPr/>
        </p:nvSpPr>
        <p:spPr>
          <a:xfrm>
            <a:off x="45918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8" name="Oval 937"/>
          <p:cNvSpPr/>
          <p:nvPr/>
        </p:nvSpPr>
        <p:spPr>
          <a:xfrm>
            <a:off x="54347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9" name="Oval 938"/>
          <p:cNvSpPr/>
          <p:nvPr/>
        </p:nvSpPr>
        <p:spPr>
          <a:xfrm>
            <a:off x="62776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0" name="Oval 939"/>
          <p:cNvSpPr/>
          <p:nvPr/>
        </p:nvSpPr>
        <p:spPr>
          <a:xfrm>
            <a:off x="88062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1" name="Oval 940"/>
          <p:cNvSpPr/>
          <p:nvPr/>
        </p:nvSpPr>
        <p:spPr>
          <a:xfrm>
            <a:off x="79633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2" name="Oval 941"/>
          <p:cNvSpPr/>
          <p:nvPr/>
        </p:nvSpPr>
        <p:spPr>
          <a:xfrm>
            <a:off x="104920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3" name="Oval 942"/>
          <p:cNvSpPr/>
          <p:nvPr/>
        </p:nvSpPr>
        <p:spPr>
          <a:xfrm>
            <a:off x="96491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4" name="Oval 943"/>
          <p:cNvSpPr/>
          <p:nvPr/>
        </p:nvSpPr>
        <p:spPr>
          <a:xfrm>
            <a:off x="113348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5" name="Oval 944"/>
          <p:cNvSpPr/>
          <p:nvPr/>
        </p:nvSpPr>
        <p:spPr>
          <a:xfrm>
            <a:off x="71204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6" name="Oval 945"/>
          <p:cNvSpPr/>
          <p:nvPr/>
        </p:nvSpPr>
        <p:spPr>
          <a:xfrm>
            <a:off x="3774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7" name="Oval 946"/>
          <p:cNvSpPr/>
          <p:nvPr/>
        </p:nvSpPr>
        <p:spPr>
          <a:xfrm>
            <a:off x="12203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8" name="Oval 947"/>
          <p:cNvSpPr/>
          <p:nvPr/>
        </p:nvSpPr>
        <p:spPr>
          <a:xfrm>
            <a:off x="20632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9" name="Oval 948"/>
          <p:cNvSpPr/>
          <p:nvPr/>
        </p:nvSpPr>
        <p:spPr>
          <a:xfrm>
            <a:off x="29060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0" name="Oval 949"/>
          <p:cNvSpPr/>
          <p:nvPr/>
        </p:nvSpPr>
        <p:spPr>
          <a:xfrm>
            <a:off x="37489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1" name="Oval 950"/>
          <p:cNvSpPr/>
          <p:nvPr/>
        </p:nvSpPr>
        <p:spPr>
          <a:xfrm>
            <a:off x="45918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2" name="Oval 951"/>
          <p:cNvSpPr/>
          <p:nvPr/>
        </p:nvSpPr>
        <p:spPr>
          <a:xfrm>
            <a:off x="54347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3" name="Oval 952"/>
          <p:cNvSpPr/>
          <p:nvPr/>
        </p:nvSpPr>
        <p:spPr>
          <a:xfrm>
            <a:off x="62776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4" name="Oval 953"/>
          <p:cNvSpPr/>
          <p:nvPr/>
        </p:nvSpPr>
        <p:spPr>
          <a:xfrm>
            <a:off x="88062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5" name="Oval 954"/>
          <p:cNvSpPr/>
          <p:nvPr/>
        </p:nvSpPr>
        <p:spPr>
          <a:xfrm>
            <a:off x="79633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6" name="Oval 955"/>
          <p:cNvSpPr/>
          <p:nvPr/>
        </p:nvSpPr>
        <p:spPr>
          <a:xfrm>
            <a:off x="104920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7" name="Oval 956"/>
          <p:cNvSpPr/>
          <p:nvPr/>
        </p:nvSpPr>
        <p:spPr>
          <a:xfrm>
            <a:off x="96491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8" name="Oval 957"/>
          <p:cNvSpPr/>
          <p:nvPr/>
        </p:nvSpPr>
        <p:spPr>
          <a:xfrm>
            <a:off x="113348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9" name="Oval 958"/>
          <p:cNvSpPr/>
          <p:nvPr/>
        </p:nvSpPr>
        <p:spPr>
          <a:xfrm>
            <a:off x="71204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0" name="Oval 959"/>
          <p:cNvSpPr/>
          <p:nvPr/>
        </p:nvSpPr>
        <p:spPr>
          <a:xfrm>
            <a:off x="3774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1" name="Oval 960"/>
          <p:cNvSpPr/>
          <p:nvPr/>
        </p:nvSpPr>
        <p:spPr>
          <a:xfrm>
            <a:off x="12203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2" name="Oval 961"/>
          <p:cNvSpPr/>
          <p:nvPr/>
        </p:nvSpPr>
        <p:spPr>
          <a:xfrm>
            <a:off x="20632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3" name="Oval 962"/>
          <p:cNvSpPr/>
          <p:nvPr/>
        </p:nvSpPr>
        <p:spPr>
          <a:xfrm>
            <a:off x="29060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4" name="Oval 963"/>
          <p:cNvSpPr/>
          <p:nvPr/>
        </p:nvSpPr>
        <p:spPr>
          <a:xfrm>
            <a:off x="37489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5" name="Oval 964"/>
          <p:cNvSpPr/>
          <p:nvPr/>
        </p:nvSpPr>
        <p:spPr>
          <a:xfrm>
            <a:off x="45918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6" name="Oval 965"/>
          <p:cNvSpPr/>
          <p:nvPr/>
        </p:nvSpPr>
        <p:spPr>
          <a:xfrm>
            <a:off x="54347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7" name="Oval 966"/>
          <p:cNvSpPr/>
          <p:nvPr/>
        </p:nvSpPr>
        <p:spPr>
          <a:xfrm>
            <a:off x="62776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8" name="Oval 967"/>
          <p:cNvSpPr/>
          <p:nvPr/>
        </p:nvSpPr>
        <p:spPr>
          <a:xfrm>
            <a:off x="88062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9" name="Oval 968"/>
          <p:cNvSpPr/>
          <p:nvPr/>
        </p:nvSpPr>
        <p:spPr>
          <a:xfrm>
            <a:off x="79633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0" name="Oval 969"/>
          <p:cNvSpPr/>
          <p:nvPr/>
        </p:nvSpPr>
        <p:spPr>
          <a:xfrm>
            <a:off x="104920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1" name="Oval 970"/>
          <p:cNvSpPr/>
          <p:nvPr/>
        </p:nvSpPr>
        <p:spPr>
          <a:xfrm>
            <a:off x="96491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2" name="Oval 971"/>
          <p:cNvSpPr/>
          <p:nvPr/>
        </p:nvSpPr>
        <p:spPr>
          <a:xfrm>
            <a:off x="113348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tIns="45720" rIns="91440" bIns="4572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A61015F-7CC6-4D0A-9D87-873EA4C304CC}" type="datetimeFigureOut">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4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29360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Haga clic para modificar el estilo de texto del patrón</a:t>
            </a:r>
          </a:p>
        </p:txBody>
      </p:sp>
      <p:sp>
        <p:nvSpPr>
          <p:cNvPr id="6" name="Content Placeholder 5"/>
          <p:cNvSpPr>
            <a:spLocks noGrp="1"/>
          </p:cNvSpPr>
          <p:nvPr>
            <p:ph sz="quarter" idx="4"/>
          </p:nvPr>
        </p:nvSpPr>
        <p:spPr>
          <a:xfrm>
            <a:off x="5989320"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10/9/2020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696300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10/9/2020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49776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10/9/2020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92455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5C68B11-C5A8-448C-8CE9-B1A273C79CFC}" type="datetimeFigureOut">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125723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3">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7616CA0-919D-4A49-9C8A-62FDFB3A5183}" type="datetimeFigureOut">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‹Nº›</a:t>
            </a:fld>
            <a:endParaRPr lang="en-US" dirty="0"/>
          </a:p>
        </p:txBody>
      </p:sp>
      <p:cxnSp>
        <p:nvCxnSpPr>
          <p:cNvPr id="9" name="Straight Connector 8"/>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5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10/9/2020</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‹Nº›</a:t>
            </a:fld>
            <a:endParaRPr lang="en-US"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38333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4162" y="5191016"/>
            <a:ext cx="7772400" cy="1463040"/>
          </a:xfrm>
        </p:spPr>
        <p:txBody>
          <a:bodyPr>
            <a:noAutofit/>
          </a:bodyPr>
          <a:lstStyle/>
          <a:p>
            <a:pPr algn="l"/>
            <a:r>
              <a:rPr lang="es-ES" sz="4000" dirty="0" smtClean="0">
                <a:solidFill>
                  <a:srgbClr val="C00000"/>
                </a:solidFill>
              </a:rPr>
              <a:t>FOMENTO DE LA LECTURA EN UNA MODALIDAD DE EDUCACIÓN A DISTANCIA y técnicas eficaces de lectura.</a:t>
            </a:r>
            <a:endParaRPr lang="en-US" sz="4000" dirty="0">
              <a:solidFill>
                <a:srgbClr val="C00000"/>
              </a:solidFill>
            </a:endParaRPr>
          </a:p>
        </p:txBody>
      </p:sp>
      <p:sp>
        <p:nvSpPr>
          <p:cNvPr id="3" name="Subtítulo 2"/>
          <p:cNvSpPr>
            <a:spLocks noGrp="1"/>
          </p:cNvSpPr>
          <p:nvPr>
            <p:ph type="subTitle" idx="1"/>
          </p:nvPr>
        </p:nvSpPr>
        <p:spPr/>
        <p:txBody>
          <a:bodyPr>
            <a:normAutofit/>
          </a:bodyPr>
          <a:lstStyle/>
          <a:p>
            <a:pPr algn="ctr"/>
            <a:r>
              <a:rPr lang="es-PE" dirty="0" smtClean="0"/>
              <a:t>DANILO DE LA CRUZ RAMIREZ</a:t>
            </a:r>
          </a:p>
          <a:p>
            <a:pPr algn="ctr"/>
            <a:endParaRPr lang="es-PE" sz="1400" dirty="0" smtClean="0">
              <a:solidFill>
                <a:srgbClr val="C00000"/>
              </a:solidFill>
            </a:endParaRPr>
          </a:p>
          <a:p>
            <a:pPr algn="r"/>
            <a:r>
              <a:rPr lang="es-PE" sz="1400" dirty="0" smtClean="0">
                <a:solidFill>
                  <a:schemeClr val="tx1"/>
                </a:solidFill>
              </a:rPr>
              <a:t>10 de </a:t>
            </a:r>
            <a:r>
              <a:rPr lang="es-PE" sz="1400" dirty="0" smtClean="0">
                <a:solidFill>
                  <a:schemeClr val="tx1"/>
                </a:solidFill>
              </a:rPr>
              <a:t>octubre </a:t>
            </a:r>
            <a:r>
              <a:rPr lang="es-PE" sz="1400" dirty="0" smtClean="0">
                <a:solidFill>
                  <a:schemeClr val="tx1"/>
                </a:solidFill>
              </a:rPr>
              <a:t>del 2020</a:t>
            </a:r>
            <a:endParaRPr lang="en-US" sz="1400" dirty="0">
              <a:solidFill>
                <a:schemeClr val="tx1"/>
              </a:solidFill>
            </a:endParaRPr>
          </a:p>
        </p:txBody>
      </p:sp>
    </p:spTree>
    <p:extLst>
      <p:ext uri="{BB962C8B-B14F-4D97-AF65-F5344CB8AC3E}">
        <p14:creationId xmlns:p14="http://schemas.microsoft.com/office/powerpoint/2010/main" val="731955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2</a:t>
            </a:r>
            <a:r>
              <a:rPr lang="es-PE" dirty="0" smtClean="0"/>
              <a:t>.1. Los retos más personales</a:t>
            </a:r>
            <a:endParaRPr lang="en-US" dirty="0"/>
          </a:p>
        </p:txBody>
      </p:sp>
      <p:sp>
        <p:nvSpPr>
          <p:cNvPr id="3" name="Marcador de contenido 2"/>
          <p:cNvSpPr>
            <a:spLocks noGrp="1"/>
          </p:cNvSpPr>
          <p:nvPr>
            <p:ph idx="1"/>
          </p:nvPr>
        </p:nvSpPr>
        <p:spPr>
          <a:xfrm>
            <a:off x="1024128" y="2286000"/>
            <a:ext cx="6104805" cy="4023360"/>
          </a:xfrm>
        </p:spPr>
        <p:txBody>
          <a:bodyPr>
            <a:normAutofit fontScale="92500" lnSpcReduction="20000"/>
          </a:bodyPr>
          <a:lstStyle/>
          <a:p>
            <a:pPr>
              <a:buFont typeface="Courier New" panose="02070309020205020404" pitchFamily="49" charset="0"/>
              <a:buChar char="o"/>
            </a:pPr>
            <a:r>
              <a:rPr lang="es-PE" sz="3200" dirty="0" smtClean="0"/>
              <a:t> Reorganizar los tiempos en la fase no presencial,</a:t>
            </a:r>
          </a:p>
          <a:p>
            <a:pPr>
              <a:buFont typeface="Courier New" panose="02070309020205020404" pitchFamily="49" charset="0"/>
              <a:buChar char="o"/>
            </a:pPr>
            <a:r>
              <a:rPr lang="es-PE" sz="3200" dirty="0"/>
              <a:t> </a:t>
            </a:r>
            <a:r>
              <a:rPr lang="es-PE" sz="3200" dirty="0" smtClean="0"/>
              <a:t>Nuestras interacciones con  los estudiantes de manera virtual,</a:t>
            </a:r>
          </a:p>
          <a:p>
            <a:pPr>
              <a:buFont typeface="Courier New" panose="02070309020205020404" pitchFamily="49" charset="0"/>
              <a:buChar char="o"/>
            </a:pPr>
            <a:r>
              <a:rPr lang="es-PE" sz="3200" dirty="0"/>
              <a:t> </a:t>
            </a:r>
            <a:r>
              <a:rPr lang="es-PE" sz="3200" dirty="0" smtClean="0">
                <a:solidFill>
                  <a:srgbClr val="C00000"/>
                </a:solidFill>
              </a:rPr>
              <a:t>Las interacciones con las familias de los estudiantes para apoyar la generación de aprendizajes,</a:t>
            </a:r>
          </a:p>
          <a:p>
            <a:pPr>
              <a:buFont typeface="Courier New" panose="02070309020205020404" pitchFamily="49" charset="0"/>
              <a:buChar char="o"/>
            </a:pPr>
            <a:r>
              <a:rPr lang="es-PE" sz="3200" dirty="0"/>
              <a:t> </a:t>
            </a:r>
            <a:r>
              <a:rPr lang="es-PE" sz="3200" dirty="0" smtClean="0"/>
              <a:t>Nuestro control emocional,</a:t>
            </a:r>
          </a:p>
          <a:p>
            <a:pPr>
              <a:buFont typeface="Courier New" panose="02070309020205020404" pitchFamily="49" charset="0"/>
              <a:buChar char="o"/>
            </a:pPr>
            <a:r>
              <a:rPr lang="es-PE" sz="3200" dirty="0"/>
              <a:t> </a:t>
            </a:r>
            <a:r>
              <a:rPr lang="es-PE" sz="3200" dirty="0" smtClean="0"/>
              <a:t>Funcionar más colectivamente.</a:t>
            </a:r>
          </a:p>
          <a:p>
            <a:pPr>
              <a:buFont typeface="Courier New" panose="02070309020205020404" pitchFamily="49" charset="0"/>
              <a:buChar char="o"/>
            </a:pP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8934" y="2472986"/>
            <a:ext cx="4051718" cy="3030347"/>
          </a:xfrm>
          <a:prstGeom prst="rect">
            <a:avLst/>
          </a:prstGeom>
        </p:spPr>
      </p:pic>
    </p:spTree>
    <p:extLst>
      <p:ext uri="{BB962C8B-B14F-4D97-AF65-F5344CB8AC3E}">
        <p14:creationId xmlns:p14="http://schemas.microsoft.com/office/powerpoint/2010/main" val="3359207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2.2. LOS RETOS PROFESIONALES</a:t>
            </a:r>
            <a:endParaRPr lang="en-US" dirty="0"/>
          </a:p>
        </p:txBody>
      </p:sp>
      <p:sp>
        <p:nvSpPr>
          <p:cNvPr id="3" name="Marcador de contenido 2"/>
          <p:cNvSpPr>
            <a:spLocks noGrp="1"/>
          </p:cNvSpPr>
          <p:nvPr>
            <p:ph idx="1"/>
          </p:nvPr>
        </p:nvSpPr>
        <p:spPr>
          <a:xfrm>
            <a:off x="4639426" y="1860389"/>
            <a:ext cx="7256087" cy="4224528"/>
          </a:xfrm>
        </p:spPr>
        <p:txBody>
          <a:bodyPr>
            <a:normAutofit fontScale="85000" lnSpcReduction="20000"/>
          </a:bodyPr>
          <a:lstStyle/>
          <a:p>
            <a:pPr>
              <a:buFont typeface="Courier New" panose="02070309020205020404" pitchFamily="49" charset="0"/>
              <a:buChar char="o"/>
            </a:pPr>
            <a:r>
              <a:rPr lang="es-PE" sz="3200" dirty="0" smtClean="0"/>
              <a:t> El uso de las tecnologías de la información y comunicación,</a:t>
            </a:r>
          </a:p>
          <a:p>
            <a:pPr>
              <a:buFont typeface="Courier New" panose="02070309020205020404" pitchFamily="49" charset="0"/>
              <a:buChar char="o"/>
            </a:pPr>
            <a:r>
              <a:rPr lang="es-PE" sz="3200" dirty="0" smtClean="0"/>
              <a:t>La comprensión de un modelo pedagógico de la educación a distancia,</a:t>
            </a:r>
          </a:p>
          <a:p>
            <a:pPr>
              <a:buFont typeface="Courier New" panose="02070309020205020404" pitchFamily="49" charset="0"/>
              <a:buChar char="o"/>
            </a:pPr>
            <a:r>
              <a:rPr lang="es-PE" sz="3200" dirty="0" smtClean="0"/>
              <a:t>Reflexión crítica respecto al currículo escolar, y la necesidad de innovar.</a:t>
            </a:r>
          </a:p>
          <a:p>
            <a:pPr>
              <a:buFont typeface="Courier New" panose="02070309020205020404" pitchFamily="49" charset="0"/>
              <a:buChar char="o"/>
            </a:pPr>
            <a:r>
              <a:rPr lang="es-PE" sz="3200" dirty="0" smtClean="0"/>
              <a:t>Renovar los conocimientos curriculares que se manejan desde el acto presencial,</a:t>
            </a:r>
          </a:p>
          <a:p>
            <a:pPr>
              <a:buFont typeface="Courier New" panose="02070309020205020404" pitchFamily="49" charset="0"/>
              <a:buChar char="o"/>
            </a:pPr>
            <a:r>
              <a:rPr lang="es-PE" sz="3200" dirty="0" smtClean="0"/>
              <a:t>Formación permanente de la docencia en servicio.</a:t>
            </a:r>
          </a:p>
          <a:p>
            <a:pPr>
              <a:buFont typeface="Courier New" panose="02070309020205020404" pitchFamily="49" charset="0"/>
              <a:buChar char="o"/>
            </a:pPr>
            <a:r>
              <a:rPr lang="es-PE" sz="3200" dirty="0"/>
              <a:t> </a:t>
            </a:r>
            <a:r>
              <a:rPr lang="es-PE" sz="3200" dirty="0" smtClean="0">
                <a:solidFill>
                  <a:srgbClr val="C00000"/>
                </a:solidFill>
              </a:rPr>
              <a:t>Asumir que el hogar es el espacio clave para </a:t>
            </a:r>
            <a:r>
              <a:rPr lang="es-PE" sz="3200" dirty="0" err="1" smtClean="0">
                <a:solidFill>
                  <a:srgbClr val="C00000"/>
                </a:solidFill>
              </a:rPr>
              <a:t>desarollar</a:t>
            </a:r>
            <a:r>
              <a:rPr lang="es-PE" sz="3200" dirty="0" smtClean="0">
                <a:solidFill>
                  <a:srgbClr val="C00000"/>
                </a:solidFill>
              </a:rPr>
              <a:t> competencias de lectura y escritura.</a:t>
            </a:r>
          </a:p>
          <a:p>
            <a:pPr>
              <a:buFont typeface="Courier New" panose="02070309020205020404" pitchFamily="49" charset="0"/>
              <a:buChar char="o"/>
            </a:pP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67" y="2438401"/>
            <a:ext cx="3745614" cy="2801407"/>
          </a:xfrm>
          <a:prstGeom prst="rect">
            <a:avLst/>
          </a:prstGeom>
        </p:spPr>
      </p:pic>
    </p:spTree>
    <p:extLst>
      <p:ext uri="{BB962C8B-B14F-4D97-AF65-F5344CB8AC3E}">
        <p14:creationId xmlns:p14="http://schemas.microsoft.com/office/powerpoint/2010/main" val="124459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2</a:t>
            </a:r>
            <a:r>
              <a:rPr lang="es-PE" dirty="0" smtClean="0"/>
              <a:t>.3. Los retos del sistema educativo y del estado.</a:t>
            </a:r>
            <a:endParaRPr lang="en-US" dirty="0"/>
          </a:p>
        </p:txBody>
      </p:sp>
      <p:sp>
        <p:nvSpPr>
          <p:cNvPr id="3" name="Marcador de contenido 2"/>
          <p:cNvSpPr>
            <a:spLocks noGrp="1"/>
          </p:cNvSpPr>
          <p:nvPr>
            <p:ph idx="1"/>
          </p:nvPr>
        </p:nvSpPr>
        <p:spPr>
          <a:xfrm>
            <a:off x="1024129" y="2286000"/>
            <a:ext cx="7798138" cy="4023360"/>
          </a:xfrm>
        </p:spPr>
        <p:txBody>
          <a:bodyPr>
            <a:normAutofit fontScale="85000" lnSpcReduction="20000"/>
          </a:bodyPr>
          <a:lstStyle/>
          <a:p>
            <a:pPr>
              <a:buFont typeface="Courier New" panose="02070309020205020404" pitchFamily="49" charset="0"/>
              <a:buChar char="o"/>
            </a:pPr>
            <a:r>
              <a:rPr lang="es-PE" sz="3200" dirty="0" smtClean="0"/>
              <a:t> El acceso al internet como servicio de necesidad básica,</a:t>
            </a:r>
          </a:p>
          <a:p>
            <a:pPr>
              <a:buFont typeface="Courier New" panose="02070309020205020404" pitchFamily="49" charset="0"/>
              <a:buChar char="o"/>
            </a:pPr>
            <a:r>
              <a:rPr lang="es-PE" sz="3200" dirty="0" smtClean="0">
                <a:solidFill>
                  <a:srgbClr val="C00000"/>
                </a:solidFill>
              </a:rPr>
              <a:t>Reordenar la organización de la atención a los estudiantes para abastecer de libros en físico o a través de medios tecnológicos en sus hogares.</a:t>
            </a:r>
          </a:p>
          <a:p>
            <a:pPr>
              <a:buFont typeface="Courier New" panose="02070309020205020404" pitchFamily="49" charset="0"/>
              <a:buChar char="o"/>
            </a:pPr>
            <a:r>
              <a:rPr lang="es-PE" sz="3200" dirty="0" smtClean="0"/>
              <a:t>Un modelo con características para la Educación a Distancia,</a:t>
            </a:r>
          </a:p>
          <a:p>
            <a:pPr>
              <a:buFont typeface="Courier New" panose="02070309020205020404" pitchFamily="49" charset="0"/>
              <a:buChar char="o"/>
            </a:pPr>
            <a:r>
              <a:rPr lang="es-PE" sz="3200" dirty="0" smtClean="0"/>
              <a:t>Reajuste en la formación de los futuros docentes,</a:t>
            </a:r>
          </a:p>
          <a:p>
            <a:pPr>
              <a:buFont typeface="Courier New" panose="02070309020205020404" pitchFamily="49" charset="0"/>
              <a:buChar char="o"/>
            </a:pPr>
            <a:r>
              <a:rPr lang="es-PE" sz="3200" dirty="0" smtClean="0"/>
              <a:t>Nuevos retos de la formación en servicio de los docentes y directivos.</a:t>
            </a:r>
          </a:p>
          <a:p>
            <a:pPr>
              <a:buFont typeface="Courier New" panose="02070309020205020404" pitchFamily="49" charset="0"/>
              <a:buChar char="o"/>
            </a:pP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2267" y="2743199"/>
            <a:ext cx="3025423" cy="2269067"/>
          </a:xfrm>
          <a:prstGeom prst="rect">
            <a:avLst/>
          </a:prstGeom>
        </p:spPr>
      </p:pic>
    </p:spTree>
    <p:extLst>
      <p:ext uri="{BB962C8B-B14F-4D97-AF65-F5344CB8AC3E}">
        <p14:creationId xmlns:p14="http://schemas.microsoft.com/office/powerpoint/2010/main" val="2562990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58615"/>
            <a:ext cx="10422497" cy="1499616"/>
          </a:xfrm>
        </p:spPr>
        <p:txBody>
          <a:bodyPr>
            <a:noAutofit/>
          </a:bodyPr>
          <a:lstStyle/>
          <a:p>
            <a:r>
              <a:rPr lang="es-PE" sz="4000" dirty="0">
                <a:solidFill>
                  <a:srgbClr val="C00000"/>
                </a:solidFill>
              </a:rPr>
              <a:t>3</a:t>
            </a:r>
            <a:r>
              <a:rPr lang="es-PE" sz="4000" dirty="0" smtClean="0">
                <a:solidFill>
                  <a:srgbClr val="C00000"/>
                </a:solidFill>
              </a:rPr>
              <a:t>. ¿CUÁL ES EL PUNTO DE PARTIDA de sostener una apuesta de leer y escribir </a:t>
            </a:r>
            <a:r>
              <a:rPr lang="es-PE" sz="4000" dirty="0" smtClean="0">
                <a:solidFill>
                  <a:srgbClr val="C00000"/>
                </a:solidFill>
              </a:rPr>
              <a:t>en una modalidad a distancia </a:t>
            </a:r>
            <a:r>
              <a:rPr lang="es-PE" sz="4000" dirty="0" smtClean="0">
                <a:solidFill>
                  <a:srgbClr val="C00000"/>
                </a:solidFill>
              </a:rPr>
              <a:t>? </a:t>
            </a:r>
            <a:endParaRPr lang="en-US" sz="4000" dirty="0">
              <a:solidFill>
                <a:srgbClr val="C00000"/>
              </a:solidFill>
            </a:endParaRPr>
          </a:p>
        </p:txBody>
      </p:sp>
      <p:sp>
        <p:nvSpPr>
          <p:cNvPr id="3" name="Marcador de contenido 2"/>
          <p:cNvSpPr>
            <a:spLocks noGrp="1"/>
          </p:cNvSpPr>
          <p:nvPr>
            <p:ph idx="1"/>
          </p:nvPr>
        </p:nvSpPr>
        <p:spPr>
          <a:xfrm>
            <a:off x="1024128" y="2286000"/>
            <a:ext cx="5546005" cy="4023360"/>
          </a:xfrm>
        </p:spPr>
        <p:txBody>
          <a:bodyPr/>
          <a:lstStyle/>
          <a:p>
            <a:endParaRPr lang="es-PE" dirty="0" smtClean="0"/>
          </a:p>
          <a:p>
            <a:endParaRPr lang="es-PE" dirty="0"/>
          </a:p>
          <a:p>
            <a:pPr marL="0" indent="0">
              <a:buNone/>
            </a:pPr>
            <a:r>
              <a:rPr lang="es-PE" sz="3600" b="1" dirty="0" smtClean="0">
                <a:solidFill>
                  <a:srgbClr val="C00000"/>
                </a:solidFill>
              </a:rPr>
              <a:t>REFLEXIONES DE DOCENTES SOBRE SU PRÁCTICA EN ESTOS TIEMPOS.</a:t>
            </a:r>
            <a:endParaRPr lang="en-US" sz="3600" b="1" dirty="0">
              <a:solidFill>
                <a:srgbClr val="C00000"/>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133" y="2084832"/>
            <a:ext cx="5155988" cy="3877733"/>
          </a:xfrm>
          <a:prstGeom prst="rect">
            <a:avLst/>
          </a:prstGeom>
        </p:spPr>
      </p:pic>
    </p:spTree>
    <p:extLst>
      <p:ext uri="{BB962C8B-B14F-4D97-AF65-F5344CB8AC3E}">
        <p14:creationId xmlns:p14="http://schemas.microsoft.com/office/powerpoint/2010/main" val="4009401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3.1. relatos docentes</a:t>
            </a:r>
            <a:endParaRPr lang="en-US" dirty="0"/>
          </a:p>
        </p:txBody>
      </p:sp>
      <p:sp>
        <p:nvSpPr>
          <p:cNvPr id="3" name="Marcador de contenido 2"/>
          <p:cNvSpPr>
            <a:spLocks noGrp="1"/>
          </p:cNvSpPr>
          <p:nvPr>
            <p:ph idx="1"/>
          </p:nvPr>
        </p:nvSpPr>
        <p:spPr>
          <a:xfrm>
            <a:off x="1024127" y="1787236"/>
            <a:ext cx="10198055" cy="4023360"/>
          </a:xfrm>
        </p:spPr>
        <p:txBody>
          <a:bodyPr/>
          <a:lstStyle/>
          <a:p>
            <a:r>
              <a:rPr lang="es-ES" sz="2000" dirty="0"/>
              <a:t>Ante la situación ocasionada por la pandemia originada por el virus COVID 19, las actividades escolares se vieron complicadas en todo el país, además la situación de los profesores y profesoras era un desconcierto por la forma que iban a desarrollar su labor pedagógica. Ante esta situación se fueron recogiendo algunas manifestaciones a las que se han denominado “Relatos docentes en tiempos de pandemia</a:t>
            </a:r>
            <a:r>
              <a:rPr lang="es-ES" sz="2000" dirty="0" smtClean="0"/>
              <a:t>” desde la UIMCEB de la FAEDU de la UPCH.</a:t>
            </a:r>
          </a:p>
          <a:p>
            <a:endParaRPr lang="en-US" dirty="0"/>
          </a:p>
        </p:txBody>
      </p:sp>
      <p:graphicFrame>
        <p:nvGraphicFramePr>
          <p:cNvPr id="4" name="Tabla 3"/>
          <p:cNvGraphicFramePr>
            <a:graphicFrameLocks noGrp="1"/>
          </p:cNvGraphicFramePr>
          <p:nvPr>
            <p:extLst>
              <p:ext uri="{D42A27DB-BD31-4B8C-83A1-F6EECF244321}">
                <p14:modId xmlns:p14="http://schemas.microsoft.com/office/powerpoint/2010/main" val="3027989828"/>
              </p:ext>
            </p:extLst>
          </p:nvPr>
        </p:nvGraphicFramePr>
        <p:xfrm>
          <a:off x="2937302" y="3424843"/>
          <a:ext cx="5893724" cy="2593569"/>
        </p:xfrm>
        <a:graphic>
          <a:graphicData uri="http://schemas.openxmlformats.org/drawingml/2006/table">
            <a:tbl>
              <a:tblPr firstRow="1" firstCol="1" bandRow="1">
                <a:tableStyleId>{5C22544A-7EE6-4342-B048-85BDC9FD1C3A}</a:tableStyleId>
              </a:tblPr>
              <a:tblGrid>
                <a:gridCol w="2814877">
                  <a:extLst>
                    <a:ext uri="{9D8B030D-6E8A-4147-A177-3AD203B41FA5}">
                      <a16:colId xmlns:a16="http://schemas.microsoft.com/office/drawing/2014/main" val="1163469326"/>
                    </a:ext>
                  </a:extLst>
                </a:gridCol>
                <a:gridCol w="3078847">
                  <a:extLst>
                    <a:ext uri="{9D8B030D-6E8A-4147-A177-3AD203B41FA5}">
                      <a16:colId xmlns:a16="http://schemas.microsoft.com/office/drawing/2014/main" val="2224066384"/>
                    </a:ext>
                  </a:extLst>
                </a:gridCol>
              </a:tblGrid>
              <a:tr h="254512">
                <a:tc>
                  <a:txBody>
                    <a:bodyPr/>
                    <a:lstStyle/>
                    <a:p>
                      <a:pPr algn="l">
                        <a:lnSpc>
                          <a:spcPct val="107000"/>
                        </a:lnSpc>
                        <a:spcAft>
                          <a:spcPts val="0"/>
                        </a:spcAft>
                      </a:pPr>
                      <a:r>
                        <a:rPr lang="es-PE" sz="1200" dirty="0">
                          <a:solidFill>
                            <a:schemeClr val="tx1"/>
                          </a:solidFill>
                          <a:effectLst/>
                        </a:rPr>
                        <a:t>Fecha de recojo de relatos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PE" sz="1200" dirty="0">
                          <a:solidFill>
                            <a:schemeClr val="tx1"/>
                          </a:solidFill>
                          <a:effectLst/>
                        </a:rPr>
                        <a:t>Entre el 15 de abril y 15 de junio del 2020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7120213"/>
                  </a:ext>
                </a:extLst>
              </a:tr>
              <a:tr h="254512">
                <a:tc>
                  <a:txBody>
                    <a:bodyPr/>
                    <a:lstStyle/>
                    <a:p>
                      <a:pPr algn="l">
                        <a:lnSpc>
                          <a:spcPct val="107000"/>
                        </a:lnSpc>
                        <a:spcAft>
                          <a:spcPts val="0"/>
                        </a:spcAft>
                      </a:pPr>
                      <a:r>
                        <a:rPr lang="es-PE" sz="1200" dirty="0">
                          <a:solidFill>
                            <a:schemeClr val="tx1"/>
                          </a:solidFill>
                          <a:effectLst/>
                        </a:rPr>
                        <a:t>Medio de recojo de relatos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PE" sz="1200">
                          <a:effectLst/>
                        </a:rPr>
                        <a:t>Vía WhatsApp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4218995"/>
                  </a:ext>
                </a:extLst>
              </a:tr>
              <a:tr h="254512">
                <a:tc>
                  <a:txBody>
                    <a:bodyPr/>
                    <a:lstStyle/>
                    <a:p>
                      <a:pPr algn="l">
                        <a:lnSpc>
                          <a:spcPct val="107000"/>
                        </a:lnSpc>
                        <a:spcAft>
                          <a:spcPts val="0"/>
                        </a:spcAft>
                      </a:pPr>
                      <a:r>
                        <a:rPr lang="es-PE" sz="1200" dirty="0">
                          <a:solidFill>
                            <a:schemeClr val="tx1"/>
                          </a:solidFill>
                          <a:effectLst/>
                        </a:rPr>
                        <a:t>N° de docentes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PE" sz="1200">
                          <a:effectLst/>
                        </a:rPr>
                        <a:t>10          Mujeres: 6       Varones: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9690258"/>
                  </a:ext>
                </a:extLst>
              </a:tr>
              <a:tr h="254512">
                <a:tc>
                  <a:txBody>
                    <a:bodyPr/>
                    <a:lstStyle/>
                    <a:p>
                      <a:pPr algn="l">
                        <a:lnSpc>
                          <a:spcPct val="107000"/>
                        </a:lnSpc>
                        <a:spcAft>
                          <a:spcPts val="0"/>
                        </a:spcAft>
                      </a:pPr>
                      <a:r>
                        <a:rPr lang="es-PE" sz="1200" dirty="0">
                          <a:solidFill>
                            <a:schemeClr val="tx1"/>
                          </a:solidFill>
                          <a:effectLst/>
                        </a:rPr>
                        <a:t>N° de relatos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PE" sz="12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5047254"/>
                  </a:ext>
                </a:extLst>
              </a:tr>
              <a:tr h="521137">
                <a:tc>
                  <a:txBody>
                    <a:bodyPr/>
                    <a:lstStyle/>
                    <a:p>
                      <a:pPr algn="l">
                        <a:lnSpc>
                          <a:spcPct val="107000"/>
                        </a:lnSpc>
                        <a:spcAft>
                          <a:spcPts val="0"/>
                        </a:spcAft>
                      </a:pPr>
                      <a:r>
                        <a:rPr lang="es-PE" sz="1200" dirty="0">
                          <a:solidFill>
                            <a:schemeClr val="tx1"/>
                          </a:solidFill>
                          <a:effectLst/>
                        </a:rPr>
                        <a:t>Niveles que atienden los docentes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PE" sz="1200">
                          <a:effectLst/>
                        </a:rPr>
                        <a:t>04 de Secundaria</a:t>
                      </a:r>
                      <a:endParaRPr lang="en-US" sz="1100">
                        <a:effectLst/>
                      </a:endParaRPr>
                    </a:p>
                    <a:p>
                      <a:pPr algn="l">
                        <a:lnSpc>
                          <a:spcPct val="107000"/>
                        </a:lnSpc>
                        <a:spcAft>
                          <a:spcPts val="0"/>
                        </a:spcAft>
                      </a:pPr>
                      <a:r>
                        <a:rPr lang="es-PE" sz="1200">
                          <a:effectLst/>
                        </a:rPr>
                        <a:t>06 de Primaria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7574140"/>
                  </a:ext>
                </a:extLst>
              </a:tr>
              <a:tr h="1054384">
                <a:tc>
                  <a:txBody>
                    <a:bodyPr/>
                    <a:lstStyle/>
                    <a:p>
                      <a:pPr algn="l">
                        <a:lnSpc>
                          <a:spcPct val="107000"/>
                        </a:lnSpc>
                        <a:spcAft>
                          <a:spcPts val="0"/>
                        </a:spcAft>
                      </a:pPr>
                      <a:r>
                        <a:rPr lang="es-PE" sz="1200" dirty="0">
                          <a:solidFill>
                            <a:schemeClr val="tx1"/>
                          </a:solidFill>
                          <a:effectLst/>
                        </a:rPr>
                        <a:t>Procedencia de los docentes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PE" sz="1200" dirty="0">
                          <a:effectLst/>
                        </a:rPr>
                        <a:t>06 Lima Metropolitana </a:t>
                      </a:r>
                      <a:endParaRPr lang="en-US" sz="1100" dirty="0">
                        <a:effectLst/>
                      </a:endParaRPr>
                    </a:p>
                    <a:p>
                      <a:pPr algn="l">
                        <a:lnSpc>
                          <a:spcPct val="107000"/>
                        </a:lnSpc>
                        <a:spcAft>
                          <a:spcPts val="0"/>
                        </a:spcAft>
                      </a:pPr>
                      <a:r>
                        <a:rPr lang="es-PE" sz="1200" dirty="0">
                          <a:effectLst/>
                        </a:rPr>
                        <a:t>02 Lima provincias</a:t>
                      </a:r>
                      <a:endParaRPr lang="en-US" sz="1100" dirty="0">
                        <a:effectLst/>
                      </a:endParaRPr>
                    </a:p>
                    <a:p>
                      <a:pPr algn="l">
                        <a:lnSpc>
                          <a:spcPct val="107000"/>
                        </a:lnSpc>
                        <a:spcAft>
                          <a:spcPts val="0"/>
                        </a:spcAft>
                      </a:pPr>
                      <a:r>
                        <a:rPr lang="es-PE" sz="1200" dirty="0">
                          <a:effectLst/>
                        </a:rPr>
                        <a:t>01 Región Ucayali</a:t>
                      </a:r>
                      <a:endParaRPr lang="en-US" sz="1100" dirty="0">
                        <a:effectLst/>
                      </a:endParaRPr>
                    </a:p>
                    <a:p>
                      <a:pPr algn="l">
                        <a:lnSpc>
                          <a:spcPct val="107000"/>
                        </a:lnSpc>
                        <a:spcAft>
                          <a:spcPts val="0"/>
                        </a:spcAft>
                      </a:pPr>
                      <a:r>
                        <a:rPr lang="es-PE" sz="1200" dirty="0">
                          <a:effectLst/>
                        </a:rPr>
                        <a:t>01 Región Tacna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963427"/>
                  </a:ext>
                </a:extLst>
              </a:tr>
            </a:tbl>
          </a:graphicData>
        </a:graphic>
      </p:graphicFrame>
    </p:spTree>
    <p:extLst>
      <p:ext uri="{BB962C8B-B14F-4D97-AF65-F5344CB8AC3E}">
        <p14:creationId xmlns:p14="http://schemas.microsoft.com/office/powerpoint/2010/main" val="2766422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10202672" cy="1499616"/>
          </a:xfrm>
        </p:spPr>
        <p:txBody>
          <a:bodyPr>
            <a:normAutofit fontScale="90000"/>
          </a:bodyPr>
          <a:lstStyle/>
          <a:p>
            <a:r>
              <a:rPr lang="es-PE" sz="3100" b="1" dirty="0" smtClean="0">
                <a:solidFill>
                  <a:srgbClr val="C00000"/>
                </a:solidFill>
              </a:rPr>
              <a:t>Relato 1</a:t>
            </a:r>
            <a:r>
              <a:rPr lang="es-PE" sz="3100" dirty="0" smtClean="0"/>
              <a:t/>
            </a:r>
            <a:br>
              <a:rPr lang="es-PE" sz="3100" dirty="0" smtClean="0"/>
            </a:br>
            <a:r>
              <a:rPr lang="es-ES" sz="3100" b="1" dirty="0"/>
              <a:t>NO PUEDO HACER LO MISMO QUE CUANDO ENSEÑABA PRESENCIALMENTE</a:t>
            </a:r>
            <a:r>
              <a:rPr lang="es-PE" b="1" dirty="0" smtClean="0"/>
              <a:t/>
            </a:r>
            <a:br>
              <a:rPr lang="es-PE" b="1" dirty="0" smtClean="0"/>
            </a:br>
            <a:endParaRPr lang="en-US" b="1" dirty="0"/>
          </a:p>
        </p:txBody>
      </p:sp>
      <p:sp>
        <p:nvSpPr>
          <p:cNvPr id="3" name="Marcador de contenido 2"/>
          <p:cNvSpPr>
            <a:spLocks noGrp="1"/>
          </p:cNvSpPr>
          <p:nvPr>
            <p:ph idx="1"/>
          </p:nvPr>
        </p:nvSpPr>
        <p:spPr>
          <a:xfrm>
            <a:off x="1024128" y="1777999"/>
            <a:ext cx="10405872" cy="4792133"/>
          </a:xfrm>
        </p:spPr>
        <p:txBody>
          <a:bodyPr>
            <a:normAutofit fontScale="92500" lnSpcReduction="10000"/>
          </a:bodyPr>
          <a:lstStyle/>
          <a:p>
            <a:r>
              <a:rPr lang="es-ES" sz="2600" dirty="0"/>
              <a:t>No había duda, estaba tratando de hacer clases como si tuviera a mis estudiantes al frente y eso no era así; entonces empecé a concentrarme en ver a las personas que realizaban las sesiones de Aprendo en Casa, sus gestos, la acentuación de la voz, sus rostros e incluso su manera de vestir. Pensé entonces que nuestra labor como docente es también actuar a pesar de las cosas que nos pasa y que ese actuar nos debe mostrar felices. Me dejó pensando esa frase que me dijo mi hijo “cuando alzas la voz pareces molesta y te ves fea”, así es que comencé a ensayar nuevamente mis clases para poder grabarla y publicarla para que la vean mis alumnos y enviarla por el celular y publicarlas en mi </a:t>
            </a:r>
            <a:r>
              <a:rPr lang="es-ES" sz="2600" dirty="0" err="1"/>
              <a:t>facebook</a:t>
            </a:r>
            <a:r>
              <a:rPr lang="es-ES" sz="2600" dirty="0"/>
              <a:t>. Sin duda debo dejar algunas cosas que hacía en las clases presenciales, pero también debería estar más feliz cuando grabe las clases para mis alumnos porque ellos se merecen lo mejor</a:t>
            </a:r>
            <a:r>
              <a:rPr lang="es-ES" sz="2600" dirty="0" smtClean="0"/>
              <a:t>”.</a:t>
            </a:r>
          </a:p>
          <a:p>
            <a:endParaRPr lang="es-ES" sz="1800" dirty="0" smtClean="0">
              <a:solidFill>
                <a:srgbClr val="C00000"/>
              </a:solidFill>
            </a:endParaRPr>
          </a:p>
          <a:p>
            <a:endParaRPr lang="es-ES" sz="1800" dirty="0">
              <a:solidFill>
                <a:srgbClr val="C00000"/>
              </a:solidFill>
            </a:endParaRPr>
          </a:p>
          <a:p>
            <a:pPr algn="r"/>
            <a:r>
              <a:rPr lang="es-ES" sz="1800" dirty="0" smtClean="0">
                <a:solidFill>
                  <a:srgbClr val="C00000"/>
                </a:solidFill>
              </a:rPr>
              <a:t>Este </a:t>
            </a:r>
            <a:r>
              <a:rPr lang="es-ES" sz="1800" dirty="0">
                <a:solidFill>
                  <a:srgbClr val="C00000"/>
                </a:solidFill>
              </a:rPr>
              <a:t>relato es de una docente de Educación Secundaria de la zona sur de Lima Metropolitana,</a:t>
            </a:r>
          </a:p>
          <a:p>
            <a:endParaRPr lang="en-US" dirty="0"/>
          </a:p>
        </p:txBody>
      </p:sp>
    </p:spTree>
    <p:extLst>
      <p:ext uri="{BB962C8B-B14F-4D97-AF65-F5344CB8AC3E}">
        <p14:creationId xmlns:p14="http://schemas.microsoft.com/office/powerpoint/2010/main" val="314779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17452" y="1692660"/>
            <a:ext cx="10373047" cy="3381847"/>
          </a:xfrm>
          <a:prstGeom prst="rect">
            <a:avLst/>
          </a:prstGeom>
        </p:spPr>
      </p:pic>
    </p:spTree>
    <p:extLst>
      <p:ext uri="{BB962C8B-B14F-4D97-AF65-F5344CB8AC3E}">
        <p14:creationId xmlns:p14="http://schemas.microsoft.com/office/powerpoint/2010/main" val="1674062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PE" sz="2800" dirty="0" smtClean="0"/>
              <a:t/>
            </a:r>
            <a:br>
              <a:rPr lang="es-PE" sz="2800" dirty="0" smtClean="0"/>
            </a:br>
            <a:r>
              <a:rPr lang="es-PE" sz="2800" b="1" dirty="0" smtClean="0">
                <a:solidFill>
                  <a:srgbClr val="C00000"/>
                </a:solidFill>
              </a:rPr>
              <a:t>RELATO 2:</a:t>
            </a:r>
            <a:r>
              <a:rPr lang="es-PE" sz="2800" dirty="0" smtClean="0"/>
              <a:t/>
            </a:r>
            <a:br>
              <a:rPr lang="es-PE" sz="2800" dirty="0" smtClean="0"/>
            </a:br>
            <a:r>
              <a:rPr lang="es-ES" sz="2800" b="1" dirty="0"/>
              <a:t>UNO TIENEN QUE DAR INSTRUCCIONES BIEN CLARAS A LOS ESTUDIANTES EN EDUCACIÓN REMOTA</a:t>
            </a:r>
            <a:r>
              <a:rPr lang="es-PE" dirty="0" smtClean="0"/>
              <a:t/>
            </a:r>
            <a:br>
              <a:rPr lang="es-PE" dirty="0" smtClean="0"/>
            </a:br>
            <a:endParaRPr lang="en-US" dirty="0"/>
          </a:p>
        </p:txBody>
      </p:sp>
      <p:sp>
        <p:nvSpPr>
          <p:cNvPr id="3" name="Marcador de contenido 2"/>
          <p:cNvSpPr>
            <a:spLocks noGrp="1"/>
          </p:cNvSpPr>
          <p:nvPr>
            <p:ph idx="1"/>
          </p:nvPr>
        </p:nvSpPr>
        <p:spPr>
          <a:xfrm>
            <a:off x="1024128" y="2286000"/>
            <a:ext cx="10287339" cy="4023360"/>
          </a:xfrm>
        </p:spPr>
        <p:txBody>
          <a:bodyPr>
            <a:normAutofit lnSpcReduction="10000"/>
          </a:bodyPr>
          <a:lstStyle/>
          <a:p>
            <a:r>
              <a:rPr lang="es-ES" sz="2800" dirty="0" smtClean="0"/>
              <a:t>“ …He </a:t>
            </a:r>
            <a:r>
              <a:rPr lang="es-ES" sz="2800" dirty="0"/>
              <a:t>revisado información al respecto es necesario dar instrucciones bien claras y precisas, mis mensajes por celular eran muy extensos y eso lo ha confundido; ahora escribo la instrucción en un papel, las corrijo, las vuelvo a leer y recién las envío y he tenido buenos resultados. Siento que los estudiantes hacen mejor las actividades e incluso ellos mismos me han propuesto hacer otras. Sin duda que he aprendido y siento que debo seguir investigando más para dar un mejor servicio a mis </a:t>
            </a:r>
            <a:r>
              <a:rPr lang="es-ES" sz="2800" dirty="0" smtClean="0"/>
              <a:t>alumnos …”</a:t>
            </a:r>
          </a:p>
          <a:p>
            <a:pPr algn="r"/>
            <a:endParaRPr lang="es-ES" sz="1800" dirty="0" smtClean="0">
              <a:solidFill>
                <a:srgbClr val="C00000"/>
              </a:solidFill>
            </a:endParaRPr>
          </a:p>
          <a:p>
            <a:pPr algn="r"/>
            <a:r>
              <a:rPr lang="es-ES" sz="1800" dirty="0" smtClean="0">
                <a:solidFill>
                  <a:srgbClr val="C00000"/>
                </a:solidFill>
              </a:rPr>
              <a:t>Docente </a:t>
            </a:r>
            <a:r>
              <a:rPr lang="es-ES" sz="1800" dirty="0">
                <a:solidFill>
                  <a:srgbClr val="C00000"/>
                </a:solidFill>
              </a:rPr>
              <a:t>de Educación Secundaria de la zona urbana de Ucayali</a:t>
            </a:r>
          </a:p>
          <a:p>
            <a:pPr marL="0" indent="0">
              <a:buNone/>
            </a:pPr>
            <a:endParaRPr lang="en-US" sz="2800" dirty="0"/>
          </a:p>
        </p:txBody>
      </p:sp>
    </p:spTree>
    <p:extLst>
      <p:ext uri="{BB962C8B-B14F-4D97-AF65-F5344CB8AC3E}">
        <p14:creationId xmlns:p14="http://schemas.microsoft.com/office/powerpoint/2010/main" val="2974754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46048" y="897925"/>
            <a:ext cx="8343255" cy="5181600"/>
          </a:xfrm>
          <a:prstGeom prst="rect">
            <a:avLst/>
          </a:prstGeom>
        </p:spPr>
      </p:pic>
    </p:spTree>
    <p:extLst>
      <p:ext uri="{BB962C8B-B14F-4D97-AF65-F5344CB8AC3E}">
        <p14:creationId xmlns:p14="http://schemas.microsoft.com/office/powerpoint/2010/main" val="4171796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2800" b="1" dirty="0" smtClean="0">
                <a:solidFill>
                  <a:srgbClr val="C00000"/>
                </a:solidFill>
              </a:rPr>
              <a:t>Relato 3:</a:t>
            </a:r>
            <a:r>
              <a:rPr lang="es-PE" sz="2800" dirty="0" smtClean="0"/>
              <a:t/>
            </a:r>
            <a:br>
              <a:rPr lang="es-PE" sz="2800" dirty="0" smtClean="0"/>
            </a:br>
            <a:r>
              <a:rPr lang="es-ES" sz="2800" b="1" dirty="0"/>
              <a:t>NO TODO FUNCIONA PARA TODO EN LA PEDAGOGÍA, NECESITAMOS ANTECEDENTES QUE LO </a:t>
            </a:r>
            <a:r>
              <a:rPr lang="es-ES" sz="2800" b="1" dirty="0" smtClean="0"/>
              <a:t>SUSTENTEN.</a:t>
            </a:r>
            <a:endParaRPr lang="en-US" sz="2800" b="1" dirty="0"/>
          </a:p>
        </p:txBody>
      </p:sp>
      <p:sp>
        <p:nvSpPr>
          <p:cNvPr id="3" name="Marcador de contenido 2"/>
          <p:cNvSpPr>
            <a:spLocks noGrp="1"/>
          </p:cNvSpPr>
          <p:nvPr>
            <p:ph idx="1"/>
          </p:nvPr>
        </p:nvSpPr>
        <p:spPr>
          <a:xfrm>
            <a:off x="829733" y="1947332"/>
            <a:ext cx="10922000" cy="4301068"/>
          </a:xfrm>
        </p:spPr>
        <p:txBody>
          <a:bodyPr>
            <a:normAutofit fontScale="25000" lnSpcReduction="20000"/>
          </a:bodyPr>
          <a:lstStyle/>
          <a:p>
            <a:endParaRPr lang="es-PE" dirty="0" smtClean="0"/>
          </a:p>
          <a:p>
            <a:r>
              <a:rPr lang="es-ES" sz="11200" dirty="0"/>
              <a:t>Seguro que en ocasiones el problema no reside en la ineficacia del método sino en su mala aplicación, porque no nos hemos entrenado o no hemos sido capacitados o simplemente no ha sido probado que funciona y que no funciona y con todo ello se ha pedido que lo apliquemos. Pienso que nos hemos llenado de modas pedagógicas y nos agarramos de un solo autor y dale y dale, por ejemplo, sobre la evaluación formativa, los saberes previos, los desempeños, las experiencias de aprendizaje y nada queda claro. Es momento que la pedagogía que desarrollamos o las modas tengan que haber sido probadas que funcionan y sustentadas por investigaciones”.</a:t>
            </a:r>
            <a:endParaRPr lang="es-PE" sz="11200" dirty="0"/>
          </a:p>
          <a:p>
            <a:endParaRPr lang="es-PE" dirty="0" smtClean="0"/>
          </a:p>
          <a:p>
            <a:pPr algn="r"/>
            <a:r>
              <a:rPr lang="es-ES" sz="6400" b="1" dirty="0" smtClean="0">
                <a:solidFill>
                  <a:srgbClr val="C00000"/>
                </a:solidFill>
              </a:rPr>
              <a:t>Docente </a:t>
            </a:r>
            <a:r>
              <a:rPr lang="es-ES" sz="6400" b="1" dirty="0">
                <a:solidFill>
                  <a:srgbClr val="C00000"/>
                </a:solidFill>
              </a:rPr>
              <a:t>de Educación Primaria de la zona norte de Lima Metropolitana</a:t>
            </a:r>
          </a:p>
          <a:p>
            <a:endParaRPr lang="es-PE" sz="6400" b="1" dirty="0"/>
          </a:p>
          <a:p>
            <a:endParaRPr lang="es-PE" dirty="0" smtClean="0"/>
          </a:p>
          <a:p>
            <a:endParaRPr lang="es-PE" dirty="0"/>
          </a:p>
          <a:p>
            <a:endParaRPr lang="es-PE" dirty="0" smtClean="0"/>
          </a:p>
        </p:txBody>
      </p:sp>
    </p:spTree>
    <p:extLst>
      <p:ext uri="{BB962C8B-B14F-4D97-AF65-F5344CB8AC3E}">
        <p14:creationId xmlns:p14="http://schemas.microsoft.com/office/powerpoint/2010/main" val="431475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solidFill>
                  <a:srgbClr val="C00000"/>
                </a:solidFill>
              </a:rPr>
              <a:t>La ruta de trabajo</a:t>
            </a:r>
            <a:endParaRPr lang="es-PE" dirty="0">
              <a:solidFill>
                <a:srgbClr val="C00000"/>
              </a:solidFill>
            </a:endParaRPr>
          </a:p>
        </p:txBody>
      </p:sp>
      <p:sp>
        <p:nvSpPr>
          <p:cNvPr id="3" name="Marcador de contenido 2"/>
          <p:cNvSpPr>
            <a:spLocks noGrp="1"/>
          </p:cNvSpPr>
          <p:nvPr>
            <p:ph idx="1"/>
          </p:nvPr>
        </p:nvSpPr>
        <p:spPr/>
        <p:txBody>
          <a:bodyPr/>
          <a:lstStyle/>
          <a:p>
            <a:r>
              <a:rPr lang="es-PE" dirty="0" smtClean="0"/>
              <a:t>1. </a:t>
            </a:r>
            <a:r>
              <a:rPr lang="es-PE" dirty="0"/>
              <a:t>Reflexión:  </a:t>
            </a:r>
            <a:r>
              <a:rPr lang="es-PE" dirty="0" smtClean="0"/>
              <a:t>¿</a:t>
            </a:r>
            <a:r>
              <a:rPr lang="es-PE" sz="2000" dirty="0"/>
              <a:t>C</a:t>
            </a:r>
            <a:r>
              <a:rPr lang="es-PE" sz="2000" dirty="0" smtClean="0"/>
              <a:t>ómo estamos las familias?</a:t>
            </a:r>
          </a:p>
          <a:p>
            <a:r>
              <a:rPr lang="es-PE" sz="2000" dirty="0" smtClean="0"/>
              <a:t>2</a:t>
            </a:r>
            <a:r>
              <a:rPr lang="es-PE" sz="2000" dirty="0"/>
              <a:t>. </a:t>
            </a:r>
            <a:r>
              <a:rPr lang="es-PE" sz="2000" dirty="0" smtClean="0"/>
              <a:t>¿Cuáles son los retos que nos hace mirar el hogar cómo un espacio de aprendizaje?</a:t>
            </a:r>
          </a:p>
          <a:p>
            <a:r>
              <a:rPr lang="es-PE" sz="2000" dirty="0" smtClean="0"/>
              <a:t>3</a:t>
            </a:r>
            <a:r>
              <a:rPr lang="es-PE" sz="2000" dirty="0"/>
              <a:t>. </a:t>
            </a:r>
            <a:r>
              <a:rPr lang="es-PE" sz="2000" dirty="0" smtClean="0"/>
              <a:t>Punto de partida de </a:t>
            </a:r>
            <a:r>
              <a:rPr lang="es-PE" sz="2000" dirty="0"/>
              <a:t>sostener una apuesta de leer y escribir desde lo cotidiano del </a:t>
            </a:r>
            <a:r>
              <a:rPr lang="es-PE" sz="2000" dirty="0" smtClean="0"/>
              <a:t>hogar.</a:t>
            </a:r>
          </a:p>
          <a:p>
            <a:r>
              <a:rPr lang="es-PE" sz="2000" dirty="0" smtClean="0"/>
              <a:t>4.  Propuestas:</a:t>
            </a:r>
          </a:p>
          <a:p>
            <a:pPr marL="128016" lvl="1" indent="0">
              <a:buNone/>
            </a:pPr>
            <a:r>
              <a:rPr lang="es-PE" sz="1600" dirty="0" smtClean="0"/>
              <a:t>     4.1</a:t>
            </a:r>
            <a:r>
              <a:rPr lang="es-PE" sz="1600" dirty="0"/>
              <a:t>. Actividades autónomas en la vida cotidiana del hogar.</a:t>
            </a:r>
          </a:p>
          <a:p>
            <a:pPr marL="128016" lvl="1" indent="0">
              <a:buNone/>
            </a:pPr>
            <a:r>
              <a:rPr lang="es-PE" sz="1600" dirty="0" smtClean="0"/>
              <a:t>     4.2</a:t>
            </a:r>
            <a:r>
              <a:rPr lang="es-PE" sz="1600" dirty="0"/>
              <a:t>. Planificación curricular considerando lo cotidiano del </a:t>
            </a:r>
            <a:r>
              <a:rPr lang="es-PE" sz="1600" dirty="0" smtClean="0"/>
              <a:t>hogar.</a:t>
            </a:r>
          </a:p>
          <a:p>
            <a:pPr marL="128016" lvl="1" indent="0">
              <a:buNone/>
            </a:pPr>
            <a:r>
              <a:rPr lang="es-PE" sz="1600" dirty="0" smtClean="0"/>
              <a:t>     4.3. Las familias si saben.</a:t>
            </a:r>
          </a:p>
          <a:p>
            <a:r>
              <a:rPr lang="es-PE" sz="2000" dirty="0" smtClean="0"/>
              <a:t>5. Conclusiones</a:t>
            </a:r>
          </a:p>
          <a:p>
            <a:r>
              <a:rPr lang="es-PE" sz="2000" dirty="0" smtClean="0"/>
              <a:t>BIBLIOGRAFÍA</a:t>
            </a:r>
            <a:endParaRPr lang="es-PE" sz="2000" dirty="0"/>
          </a:p>
        </p:txBody>
      </p:sp>
    </p:spTree>
    <p:extLst>
      <p:ext uri="{BB962C8B-B14F-4D97-AF65-F5344CB8AC3E}">
        <p14:creationId xmlns:p14="http://schemas.microsoft.com/office/powerpoint/2010/main" val="1384686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32079" y="1861752"/>
            <a:ext cx="10565816" cy="3245708"/>
          </a:xfrm>
          <a:prstGeom prst="rect">
            <a:avLst/>
          </a:prstGeom>
        </p:spPr>
      </p:pic>
    </p:spTree>
    <p:extLst>
      <p:ext uri="{BB962C8B-B14F-4D97-AF65-F5344CB8AC3E}">
        <p14:creationId xmlns:p14="http://schemas.microsoft.com/office/powerpoint/2010/main" val="566592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2800" b="1" dirty="0" smtClean="0">
                <a:solidFill>
                  <a:srgbClr val="C00000"/>
                </a:solidFill>
              </a:rPr>
              <a:t>RELATO 4:</a:t>
            </a:r>
            <a:r>
              <a:rPr lang="es-PE" sz="2800" dirty="0" smtClean="0">
                <a:solidFill>
                  <a:srgbClr val="C00000"/>
                </a:solidFill>
              </a:rPr>
              <a:t/>
            </a:r>
            <a:br>
              <a:rPr lang="es-PE" sz="2800" dirty="0" smtClean="0">
                <a:solidFill>
                  <a:srgbClr val="C00000"/>
                </a:solidFill>
              </a:rPr>
            </a:br>
            <a:r>
              <a:rPr lang="es-ES" sz="2800" b="1" dirty="0">
                <a:solidFill>
                  <a:schemeClr val="tx1"/>
                </a:solidFill>
              </a:rPr>
              <a:t>UNA MADRE DE FAMILIA ME DIJO: ES MOMENTO DE DAR VALIDEZ A LOS APRENDIZAJES QUE SE DAN EN </a:t>
            </a:r>
            <a:r>
              <a:rPr lang="es-ES" sz="2800" b="1" dirty="0" smtClean="0">
                <a:solidFill>
                  <a:schemeClr val="tx1"/>
                </a:solidFill>
              </a:rPr>
              <a:t>CASA.</a:t>
            </a:r>
            <a:endParaRPr lang="en-US" sz="2800" b="1" dirty="0">
              <a:solidFill>
                <a:schemeClr val="tx1"/>
              </a:solidFill>
            </a:endParaRPr>
          </a:p>
        </p:txBody>
      </p:sp>
      <p:sp>
        <p:nvSpPr>
          <p:cNvPr id="3" name="Marcador de contenido 2"/>
          <p:cNvSpPr>
            <a:spLocks noGrp="1"/>
          </p:cNvSpPr>
          <p:nvPr>
            <p:ph idx="1"/>
          </p:nvPr>
        </p:nvSpPr>
        <p:spPr>
          <a:xfrm>
            <a:off x="694268" y="2286000"/>
            <a:ext cx="10905066" cy="4023360"/>
          </a:xfrm>
        </p:spPr>
        <p:txBody>
          <a:bodyPr>
            <a:normAutofit fontScale="92500"/>
          </a:bodyPr>
          <a:lstStyle/>
          <a:p>
            <a:r>
              <a:rPr lang="es-ES" dirty="0"/>
              <a:t>“Las familias siempre pensaron y hay evidencias que aún lo hacen, que la escuela es el único lugar donde se aprende. Entonces que cuando la escuela presencial está ausente empiezan a preocuparse y a sentir que sus hijos no van a aprender. Eso es lo que yo también pensaban hasta que la llamada de una madre de familia me sorprendió y me ha dejado pensando sobre la importancia de los saberes de los estudiantes, aquellos que no son reconocidos por el sistema educativo. Esta madre de familia me dijo: profesor mi hijo me ayuda en la cocina los fines de semana, él sabe preparar algunas ensaladas y sabe del valor nutritivo de las verduras y de eso hasta el momento no le hablaron en la escuela; además mi hijo también hace la limpieza de la casa, organiza las cosas, les da mantenimiento a los muebles y me explica porque las cosas deben estar en uno u otro lugar y de eso no le hablaron en la escuela; también le puedo decir que mi hijo arma y desarma su bicicleta, usa bien las herramientas y sabe las funciones de los insumos, incluso sus amigos lo buscan para que les arregle sus bicicletas, lo hace con mucho gusto y eso no lo aprendió en la escuela; … y siguió dándome una serie más de saberes que su hijo sabía</a:t>
            </a:r>
            <a:r>
              <a:rPr lang="es-ES" dirty="0" smtClean="0"/>
              <a:t>.</a:t>
            </a:r>
          </a:p>
          <a:p>
            <a:pPr marL="0" indent="0" algn="r">
              <a:buNone/>
            </a:pPr>
            <a:r>
              <a:rPr lang="es-ES" dirty="0"/>
              <a:t> </a:t>
            </a:r>
            <a:r>
              <a:rPr lang="es-ES" b="1" dirty="0" smtClean="0">
                <a:solidFill>
                  <a:srgbClr val="C00000"/>
                </a:solidFill>
              </a:rPr>
              <a:t>Docente </a:t>
            </a:r>
            <a:r>
              <a:rPr lang="es-ES" b="1" dirty="0">
                <a:solidFill>
                  <a:srgbClr val="C00000"/>
                </a:solidFill>
              </a:rPr>
              <a:t>de Educación Primaria de la zona norte de Lima Metropolitana</a:t>
            </a:r>
            <a:endParaRPr lang="en-US" b="1" dirty="0">
              <a:solidFill>
                <a:srgbClr val="C00000"/>
              </a:solidFill>
            </a:endParaRPr>
          </a:p>
        </p:txBody>
      </p:sp>
    </p:spTree>
    <p:extLst>
      <p:ext uri="{BB962C8B-B14F-4D97-AF65-F5344CB8AC3E}">
        <p14:creationId xmlns:p14="http://schemas.microsoft.com/office/powerpoint/2010/main" val="2895471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303148" y="1030665"/>
            <a:ext cx="10638760" cy="3796707"/>
          </a:xfrm>
          <a:prstGeom prst="rect">
            <a:avLst/>
          </a:prstGeom>
        </p:spPr>
      </p:pic>
    </p:spTree>
    <p:extLst>
      <p:ext uri="{BB962C8B-B14F-4D97-AF65-F5344CB8AC3E}">
        <p14:creationId xmlns:p14="http://schemas.microsoft.com/office/powerpoint/2010/main" val="1089299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Las competencias asociadas al área de  comunicación:</a:t>
            </a:r>
            <a:endParaRPr lang="es-PE" dirty="0"/>
          </a:p>
        </p:txBody>
      </p:sp>
      <p:sp>
        <p:nvSpPr>
          <p:cNvPr id="3" name="Marcador de contenido 2"/>
          <p:cNvSpPr>
            <a:spLocks noGrp="1"/>
          </p:cNvSpPr>
          <p:nvPr>
            <p:ph idx="1"/>
          </p:nvPr>
        </p:nvSpPr>
        <p:spPr/>
        <p:txBody>
          <a:bodyPr>
            <a:normAutofit lnSpcReduction="10000"/>
          </a:bodyPr>
          <a:lstStyle/>
          <a:p>
            <a:r>
              <a:rPr lang="es-PE" b="1" dirty="0">
                <a:solidFill>
                  <a:srgbClr val="C00000"/>
                </a:solidFill>
              </a:rPr>
              <a:t>Lee </a:t>
            </a:r>
            <a:r>
              <a:rPr lang="es-PE" b="1" dirty="0" smtClean="0">
                <a:solidFill>
                  <a:srgbClr val="C00000"/>
                </a:solidFill>
              </a:rPr>
              <a:t>diversos </a:t>
            </a:r>
            <a:r>
              <a:rPr lang="es-PE" b="1" dirty="0">
                <a:solidFill>
                  <a:srgbClr val="C00000"/>
                </a:solidFill>
              </a:rPr>
              <a:t>tipos de textos </a:t>
            </a:r>
            <a:r>
              <a:rPr lang="es-PE" b="1" dirty="0" smtClean="0">
                <a:solidFill>
                  <a:srgbClr val="C00000"/>
                </a:solidFill>
              </a:rPr>
              <a:t>escritos en </a:t>
            </a:r>
            <a:r>
              <a:rPr lang="es-PE" b="1" dirty="0">
                <a:solidFill>
                  <a:srgbClr val="C00000"/>
                </a:solidFill>
              </a:rPr>
              <a:t>su lengua </a:t>
            </a:r>
            <a:r>
              <a:rPr lang="es-PE" b="1" dirty="0" smtClean="0">
                <a:solidFill>
                  <a:srgbClr val="C00000"/>
                </a:solidFill>
              </a:rPr>
              <a:t>materna.</a:t>
            </a:r>
          </a:p>
          <a:p>
            <a:pPr>
              <a:buFont typeface="Arial" panose="020B0604020202020204" pitchFamily="34" charset="0"/>
              <a:buChar char="•"/>
            </a:pPr>
            <a:r>
              <a:rPr lang="es-PE" dirty="0" smtClean="0"/>
              <a:t> Obtiene </a:t>
            </a:r>
            <a:r>
              <a:rPr lang="es-PE" dirty="0"/>
              <a:t>información del texto </a:t>
            </a:r>
            <a:r>
              <a:rPr lang="es-PE" dirty="0" smtClean="0"/>
              <a:t>escrito</a:t>
            </a:r>
          </a:p>
          <a:p>
            <a:pPr>
              <a:buFont typeface="Arial" panose="020B0604020202020204" pitchFamily="34" charset="0"/>
              <a:buChar char="•"/>
            </a:pPr>
            <a:r>
              <a:rPr lang="es-PE" dirty="0" smtClean="0"/>
              <a:t> Infiere </a:t>
            </a:r>
            <a:r>
              <a:rPr lang="es-PE" dirty="0"/>
              <a:t>e interpreta información del </a:t>
            </a:r>
            <a:r>
              <a:rPr lang="es-PE" dirty="0" smtClean="0"/>
              <a:t>texto</a:t>
            </a:r>
          </a:p>
          <a:p>
            <a:pPr>
              <a:buFont typeface="Arial" panose="020B0604020202020204" pitchFamily="34" charset="0"/>
              <a:buChar char="•"/>
            </a:pPr>
            <a:r>
              <a:rPr lang="es-PE" dirty="0" smtClean="0"/>
              <a:t> Reflexiona </a:t>
            </a:r>
            <a:r>
              <a:rPr lang="es-PE" dirty="0"/>
              <a:t>y evalúa la forma, el contenido y contexto del </a:t>
            </a:r>
            <a:r>
              <a:rPr lang="es-PE" dirty="0" smtClean="0"/>
              <a:t>texto</a:t>
            </a:r>
            <a:endParaRPr lang="es-PE" dirty="0"/>
          </a:p>
          <a:p>
            <a:pPr marL="0" indent="0">
              <a:buNone/>
            </a:pPr>
            <a:r>
              <a:rPr lang="es-PE" b="1" dirty="0">
                <a:solidFill>
                  <a:srgbClr val="C00000"/>
                </a:solidFill>
              </a:rPr>
              <a:t>Escribe diversos tipos de </a:t>
            </a:r>
            <a:r>
              <a:rPr lang="es-PE" b="1" dirty="0" smtClean="0">
                <a:solidFill>
                  <a:srgbClr val="C00000"/>
                </a:solidFill>
              </a:rPr>
              <a:t>textos en </a:t>
            </a:r>
            <a:r>
              <a:rPr lang="es-PE" b="1" dirty="0">
                <a:solidFill>
                  <a:srgbClr val="C00000"/>
                </a:solidFill>
              </a:rPr>
              <a:t>su lengua materna. </a:t>
            </a:r>
            <a:endParaRPr lang="es-PE" b="1" dirty="0" smtClean="0">
              <a:solidFill>
                <a:srgbClr val="C00000"/>
              </a:solidFill>
            </a:endParaRPr>
          </a:p>
          <a:p>
            <a:pPr>
              <a:buFont typeface="Arial" panose="020B0604020202020204" pitchFamily="34" charset="0"/>
              <a:buChar char="•"/>
            </a:pPr>
            <a:r>
              <a:rPr lang="es-PE" dirty="0"/>
              <a:t> </a:t>
            </a:r>
            <a:r>
              <a:rPr lang="es-PE" dirty="0" smtClean="0"/>
              <a:t>Adecúa </a:t>
            </a:r>
            <a:r>
              <a:rPr lang="es-PE" dirty="0"/>
              <a:t>el texto a la situación </a:t>
            </a:r>
            <a:r>
              <a:rPr lang="es-PE" dirty="0" smtClean="0"/>
              <a:t>comunicativa</a:t>
            </a:r>
          </a:p>
          <a:p>
            <a:pPr>
              <a:buFont typeface="Arial" panose="020B0604020202020204" pitchFamily="34" charset="0"/>
              <a:buChar char="•"/>
            </a:pPr>
            <a:r>
              <a:rPr lang="es-PE" dirty="0"/>
              <a:t> </a:t>
            </a:r>
            <a:r>
              <a:rPr lang="es-PE" dirty="0" smtClean="0"/>
              <a:t>Organiza </a:t>
            </a:r>
            <a:r>
              <a:rPr lang="es-PE" dirty="0"/>
              <a:t>y desarrolla las ideas de forma coherente y </a:t>
            </a:r>
            <a:r>
              <a:rPr lang="es-PE" dirty="0" smtClean="0"/>
              <a:t>cohesionada</a:t>
            </a:r>
          </a:p>
          <a:p>
            <a:pPr>
              <a:buFont typeface="Arial" panose="020B0604020202020204" pitchFamily="34" charset="0"/>
              <a:buChar char="•"/>
            </a:pPr>
            <a:r>
              <a:rPr lang="es-PE" dirty="0"/>
              <a:t> </a:t>
            </a:r>
            <a:r>
              <a:rPr lang="es-PE" dirty="0" smtClean="0"/>
              <a:t>Utiliza </a:t>
            </a:r>
            <a:r>
              <a:rPr lang="es-PE" dirty="0"/>
              <a:t>convenciones del lenguaje escrito de forma </a:t>
            </a:r>
            <a:r>
              <a:rPr lang="es-PE" dirty="0" smtClean="0"/>
              <a:t>pertinente</a:t>
            </a:r>
          </a:p>
          <a:p>
            <a:pPr>
              <a:buFont typeface="Arial" panose="020B0604020202020204" pitchFamily="34" charset="0"/>
              <a:buChar char="•"/>
            </a:pPr>
            <a:r>
              <a:rPr lang="es-PE" dirty="0" smtClean="0"/>
              <a:t>Reflexiona </a:t>
            </a:r>
            <a:r>
              <a:rPr lang="es-PE" dirty="0"/>
              <a:t>y evalúa la forma, el contenido y contexto del texto </a:t>
            </a:r>
            <a:r>
              <a:rPr lang="es-PE" dirty="0" smtClean="0"/>
              <a:t>escrito</a:t>
            </a:r>
            <a:endParaRPr lang="es-PE" dirty="0"/>
          </a:p>
        </p:txBody>
      </p:sp>
    </p:spTree>
    <p:extLst>
      <p:ext uri="{BB962C8B-B14F-4D97-AF65-F5344CB8AC3E}">
        <p14:creationId xmlns:p14="http://schemas.microsoft.com/office/powerpoint/2010/main" val="3401413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Cómo conseguimos libros</a:t>
            </a:r>
            <a:endParaRPr lang="en-US" dirty="0"/>
          </a:p>
        </p:txBody>
      </p:sp>
      <p:pic>
        <p:nvPicPr>
          <p:cNvPr id="5" name="Marcador de contenido 4"/>
          <p:cNvPicPr>
            <a:picLocks noGrp="1" noChangeAspect="1"/>
          </p:cNvPicPr>
          <p:nvPr>
            <p:ph idx="1"/>
          </p:nvPr>
        </p:nvPicPr>
        <p:blipFill>
          <a:blip r:embed="rId2"/>
          <a:stretch>
            <a:fillRect/>
          </a:stretch>
        </p:blipFill>
        <p:spPr>
          <a:xfrm>
            <a:off x="2776450" y="2070207"/>
            <a:ext cx="6001789" cy="4618565"/>
          </a:xfrm>
          <a:prstGeom prst="rect">
            <a:avLst/>
          </a:prstGeom>
        </p:spPr>
      </p:pic>
    </p:spTree>
    <p:extLst>
      <p:ext uri="{BB962C8B-B14F-4D97-AF65-F5344CB8AC3E}">
        <p14:creationId xmlns:p14="http://schemas.microsoft.com/office/powerpoint/2010/main" val="2899595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Los libros de casa</a:t>
            </a:r>
            <a:endParaRPr lang="en-US" dirty="0"/>
          </a:p>
        </p:txBody>
      </p:sp>
      <p:sp>
        <p:nvSpPr>
          <p:cNvPr id="3" name="Marcador de contenido 2"/>
          <p:cNvSpPr>
            <a:spLocks noGrp="1"/>
          </p:cNvSpPr>
          <p:nvPr>
            <p:ph idx="1"/>
          </p:nvPr>
        </p:nvSpPr>
        <p:spPr>
          <a:xfrm>
            <a:off x="1024128" y="2286000"/>
            <a:ext cx="4744905" cy="4023360"/>
          </a:xfrm>
        </p:spPr>
        <p:txBody>
          <a:bodyPr>
            <a:normAutofit lnSpcReduction="10000"/>
          </a:bodyPr>
          <a:lstStyle/>
          <a:p>
            <a:r>
              <a:rPr lang="es-PE" dirty="0"/>
              <a:t>A</a:t>
            </a:r>
            <a:r>
              <a:rPr lang="es-ES" dirty="0"/>
              <a:t>hora que las familias se encuentran en el hogar, es una ocasión especial para que puedan organizar aquellos textos que se encuentren disponibles para ser leídos. </a:t>
            </a:r>
            <a:endParaRPr lang="es-ES" dirty="0" smtClean="0"/>
          </a:p>
          <a:p>
            <a:r>
              <a:rPr lang="es-ES" dirty="0" smtClean="0"/>
              <a:t>Al </a:t>
            </a:r>
            <a:r>
              <a:rPr lang="es-ES" dirty="0"/>
              <a:t>hacer la selección de libros, debemos optar por aquellos que sean interesantes y apropiados para las edades de nuestros participantes (abuelos, niños, tíos y otros</a:t>
            </a:r>
            <a:r>
              <a:rPr lang="es-ES" dirty="0" smtClean="0"/>
              <a:t>).</a:t>
            </a:r>
          </a:p>
          <a:p>
            <a:r>
              <a:rPr lang="es-ES" dirty="0" smtClean="0"/>
              <a:t>Podemos recurrir a familiares que ya no están en edad escolar a apoyarnos en la recopilación de los libros.</a:t>
            </a:r>
            <a:endParaRPr lang="en-US" dirty="0"/>
          </a:p>
          <a:p>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1028" y="1205344"/>
            <a:ext cx="3983875" cy="5311833"/>
          </a:xfrm>
          <a:prstGeom prst="rect">
            <a:avLst/>
          </a:prstGeom>
        </p:spPr>
      </p:pic>
    </p:spTree>
    <p:extLst>
      <p:ext uri="{BB962C8B-B14F-4D97-AF65-F5344CB8AC3E}">
        <p14:creationId xmlns:p14="http://schemas.microsoft.com/office/powerpoint/2010/main" val="1745558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Intercambio</a:t>
            </a:r>
            <a:r>
              <a:rPr lang="en-US" dirty="0" smtClean="0"/>
              <a:t> </a:t>
            </a:r>
            <a:r>
              <a:rPr lang="en-US" dirty="0"/>
              <a:t>de </a:t>
            </a:r>
            <a:r>
              <a:rPr lang="en-US" dirty="0" err="1"/>
              <a:t>narraciones</a:t>
            </a:r>
            <a:r>
              <a:rPr lang="en-US" dirty="0"/>
              <a:t> </a:t>
            </a:r>
            <a:r>
              <a:rPr lang="en-US" dirty="0" err="1"/>
              <a:t>orales</a:t>
            </a:r>
            <a:endParaRPr lang="en-US" dirty="0"/>
          </a:p>
        </p:txBody>
      </p:sp>
      <p:sp>
        <p:nvSpPr>
          <p:cNvPr id="3" name="Marcador de contenido 2"/>
          <p:cNvSpPr>
            <a:spLocks noGrp="1"/>
          </p:cNvSpPr>
          <p:nvPr>
            <p:ph idx="1"/>
          </p:nvPr>
        </p:nvSpPr>
        <p:spPr>
          <a:xfrm>
            <a:off x="1024129" y="2286000"/>
            <a:ext cx="4512148" cy="4023360"/>
          </a:xfrm>
        </p:spPr>
        <p:txBody>
          <a:bodyPr/>
          <a:lstStyle/>
          <a:p>
            <a:r>
              <a:rPr lang="es-ES" dirty="0"/>
              <a:t>Promover espacios para que los participantes puedan conversar sobre historias, mitos o leyendas propias de su región y comunicarlas por diversos medios. Estas experiencias son una oportunidad para compartir con otros y promover la cultura viva.</a:t>
            </a:r>
            <a:endParaRPr lang="en-US" dirty="0"/>
          </a:p>
          <a:p>
            <a:r>
              <a:rPr lang="es-ES" dirty="0"/>
              <a:t> </a:t>
            </a:r>
            <a:endParaRPr lang="en-US" dirty="0"/>
          </a:p>
          <a:p>
            <a:endParaRPr lang="en-US" dirty="0"/>
          </a:p>
        </p:txBody>
      </p:sp>
      <p:pic>
        <p:nvPicPr>
          <p:cNvPr id="4" name="Imagen 3"/>
          <p:cNvPicPr>
            <a:picLocks noChangeAspect="1"/>
          </p:cNvPicPr>
          <p:nvPr/>
        </p:nvPicPr>
        <p:blipFill>
          <a:blip r:embed="rId2"/>
          <a:stretch>
            <a:fillRect/>
          </a:stretch>
        </p:blipFill>
        <p:spPr>
          <a:xfrm>
            <a:off x="6325986" y="2286000"/>
            <a:ext cx="4526634" cy="3687601"/>
          </a:xfrm>
          <a:prstGeom prst="rect">
            <a:avLst/>
          </a:prstGeom>
        </p:spPr>
      </p:pic>
    </p:spTree>
    <p:extLst>
      <p:ext uri="{BB962C8B-B14F-4D97-AF65-F5344CB8AC3E}">
        <p14:creationId xmlns:p14="http://schemas.microsoft.com/office/powerpoint/2010/main" val="1889732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Libros digitales</a:t>
            </a:r>
            <a:endParaRPr lang="en-US" dirty="0"/>
          </a:p>
        </p:txBody>
      </p:sp>
      <p:sp>
        <p:nvSpPr>
          <p:cNvPr id="3" name="Marcador de contenido 2"/>
          <p:cNvSpPr>
            <a:spLocks noGrp="1"/>
          </p:cNvSpPr>
          <p:nvPr>
            <p:ph idx="1"/>
          </p:nvPr>
        </p:nvSpPr>
        <p:spPr>
          <a:xfrm>
            <a:off x="1024128" y="2286000"/>
            <a:ext cx="4628527" cy="4023360"/>
          </a:xfrm>
        </p:spPr>
        <p:txBody>
          <a:bodyPr/>
          <a:lstStyle/>
          <a:p>
            <a:r>
              <a:rPr lang="es-ES" dirty="0"/>
              <a:t>Para acceder a otros textos de interés, pueden obtenerlos a través del internet. Anima la búsqueda en bibliotecas virtuales, selecciona y presenta algunos antes, durante y después de la Maratón.</a:t>
            </a:r>
            <a:endParaRPr lang="en-US" dirty="0"/>
          </a:p>
          <a:p>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376" y="2187806"/>
            <a:ext cx="5425373" cy="3115714"/>
          </a:xfrm>
          <a:prstGeom prst="rect">
            <a:avLst/>
          </a:prstGeom>
        </p:spPr>
      </p:pic>
    </p:spTree>
    <p:extLst>
      <p:ext uri="{BB962C8B-B14F-4D97-AF65-F5344CB8AC3E}">
        <p14:creationId xmlns:p14="http://schemas.microsoft.com/office/powerpoint/2010/main" val="737239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¿si no hay libros en casa y no tengo internet?</a:t>
            </a:r>
            <a:endParaRPr lang="en-US" dirty="0"/>
          </a:p>
        </p:txBody>
      </p:sp>
      <p:sp>
        <p:nvSpPr>
          <p:cNvPr id="3" name="Marcador de contenido 2"/>
          <p:cNvSpPr>
            <a:spLocks noGrp="1"/>
          </p:cNvSpPr>
          <p:nvPr>
            <p:ph idx="1"/>
          </p:nvPr>
        </p:nvSpPr>
        <p:spPr/>
        <p:txBody>
          <a:bodyPr/>
          <a:lstStyle/>
          <a:p>
            <a:r>
              <a:rPr lang="es-PE" dirty="0" smtClean="0"/>
              <a:t>“ Ante una necesidad pueden aparecer muchas otras posibilidades y oportunidades, entonces tenemos que manejar propuestas:</a:t>
            </a:r>
          </a:p>
          <a:p>
            <a:pPr>
              <a:buFont typeface="Wingdings" panose="05000000000000000000" pitchFamily="2" charset="2"/>
              <a:buChar char="q"/>
            </a:pPr>
            <a:r>
              <a:rPr lang="es-PE" dirty="0" smtClean="0"/>
              <a:t>¿ Por qué no distribuir los libros que hay en las escuelas y en las aulas?</a:t>
            </a:r>
          </a:p>
          <a:p>
            <a:pPr>
              <a:buFont typeface="Wingdings" panose="05000000000000000000" pitchFamily="2" charset="2"/>
              <a:buChar char="q"/>
            </a:pPr>
            <a:r>
              <a:rPr lang="es-PE" dirty="0" smtClean="0"/>
              <a:t>¿ No es mejor que las bibliotecas públicas distribuyan los libros en calidad de préstamos?</a:t>
            </a:r>
          </a:p>
          <a:p>
            <a:pPr>
              <a:buFont typeface="Wingdings" panose="05000000000000000000" pitchFamily="2" charset="2"/>
              <a:buChar char="q"/>
            </a:pPr>
            <a:r>
              <a:rPr lang="es-PE" dirty="0" smtClean="0"/>
              <a:t>¿ La sociedad civil no podrá hacer una donación de libros de sus casas?</a:t>
            </a:r>
          </a:p>
          <a:p>
            <a:pPr>
              <a:buFont typeface="Wingdings" panose="05000000000000000000" pitchFamily="2" charset="2"/>
              <a:buChar char="q"/>
            </a:pPr>
            <a:r>
              <a:rPr lang="es-PE" dirty="0" smtClean="0"/>
              <a:t>¿ Existen organizaciones públicas y privadas que pueden donar sus libros?</a:t>
            </a:r>
          </a:p>
          <a:p>
            <a:pPr>
              <a:buFont typeface="Wingdings" panose="05000000000000000000" pitchFamily="2" charset="2"/>
              <a:buChar char="q"/>
            </a:pPr>
            <a:r>
              <a:rPr lang="es-PE" dirty="0" smtClean="0"/>
              <a:t>¿En tiempos difíciles no será posible rebajar los costos de los libros en todo el país?</a:t>
            </a:r>
            <a:endParaRPr lang="en-US" dirty="0"/>
          </a:p>
        </p:txBody>
      </p:sp>
    </p:spTree>
    <p:extLst>
      <p:ext uri="{BB962C8B-B14F-4D97-AF65-F5344CB8AC3E}">
        <p14:creationId xmlns:p14="http://schemas.microsoft.com/office/powerpoint/2010/main" val="3604603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7" y="585216"/>
            <a:ext cx="10397559" cy="1499616"/>
          </a:xfrm>
        </p:spPr>
        <p:txBody>
          <a:bodyPr>
            <a:normAutofit fontScale="90000"/>
          </a:bodyPr>
          <a:lstStyle/>
          <a:p>
            <a:r>
              <a:rPr lang="es-PE" dirty="0">
                <a:solidFill>
                  <a:srgbClr val="C00000"/>
                </a:solidFill>
              </a:rPr>
              <a:t>4</a:t>
            </a:r>
            <a:r>
              <a:rPr lang="es-PE" dirty="0" smtClean="0">
                <a:solidFill>
                  <a:srgbClr val="C00000"/>
                </a:solidFill>
              </a:rPr>
              <a:t>. ¿qué se propone para que el hogar pueda ser un espacio de APRENDIZAJE de la lectura y escritura?.</a:t>
            </a:r>
            <a:endParaRPr lang="en-US" dirty="0">
              <a:solidFill>
                <a:srgbClr val="C00000"/>
              </a:solidFill>
            </a:endParaRPr>
          </a:p>
        </p:txBody>
      </p:sp>
      <p:sp>
        <p:nvSpPr>
          <p:cNvPr id="3" name="Marcador de contenido 2"/>
          <p:cNvSpPr>
            <a:spLocks noGrp="1"/>
          </p:cNvSpPr>
          <p:nvPr>
            <p:ph idx="1"/>
          </p:nvPr>
        </p:nvSpPr>
        <p:spPr>
          <a:xfrm>
            <a:off x="1024128" y="2286000"/>
            <a:ext cx="9325217" cy="4023360"/>
          </a:xfrm>
        </p:spPr>
        <p:txBody>
          <a:bodyPr/>
          <a:lstStyle/>
          <a:p>
            <a:endParaRPr lang="es-PE" dirty="0" smtClean="0"/>
          </a:p>
          <a:p>
            <a:endParaRPr lang="es-PE" dirty="0" smtClean="0"/>
          </a:p>
          <a:p>
            <a:r>
              <a:rPr lang="es-PE" sz="2800" dirty="0"/>
              <a:t>4</a:t>
            </a:r>
            <a:r>
              <a:rPr lang="es-PE" sz="2800" dirty="0" smtClean="0"/>
              <a:t>.1. Actividades autónomas en la vida cotidiana del hogar.</a:t>
            </a:r>
          </a:p>
          <a:p>
            <a:r>
              <a:rPr lang="es-PE" sz="2800" dirty="0"/>
              <a:t>4</a:t>
            </a:r>
            <a:r>
              <a:rPr lang="es-PE" sz="2800" dirty="0" smtClean="0"/>
              <a:t>.2. Planificación curricular considerando lo cotidiano del hogar.</a:t>
            </a:r>
          </a:p>
          <a:p>
            <a:r>
              <a:rPr lang="es-PE" sz="2800" dirty="0" smtClean="0"/>
              <a:t>4.3. Las familias si saben</a:t>
            </a:r>
            <a:r>
              <a:rPr lang="es-PE" sz="2800" dirty="0" smtClean="0"/>
              <a:t>.</a:t>
            </a:r>
          </a:p>
          <a:p>
            <a:r>
              <a:rPr lang="es-PE" sz="2800" dirty="0" smtClean="0"/>
              <a:t>4.4. Algunas técnicas propuestas por la APELEC</a:t>
            </a:r>
            <a:endParaRPr lang="es-PE" sz="2800" dirty="0"/>
          </a:p>
          <a:p>
            <a:endParaRPr lang="es-PE" dirty="0" smtClean="0"/>
          </a:p>
          <a:p>
            <a:endParaRPr lang="en-US" dirty="0"/>
          </a:p>
        </p:txBody>
      </p:sp>
    </p:spTree>
    <p:extLst>
      <p:ext uri="{BB962C8B-B14F-4D97-AF65-F5344CB8AC3E}">
        <p14:creationId xmlns:p14="http://schemas.microsoft.com/office/powerpoint/2010/main" val="2035999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1070589"/>
          </a:xfrm>
        </p:spPr>
        <p:txBody>
          <a:bodyPr/>
          <a:lstStyle/>
          <a:p>
            <a:r>
              <a:rPr lang="es-PE" dirty="0" smtClean="0">
                <a:solidFill>
                  <a:srgbClr val="C00000"/>
                </a:solidFill>
              </a:rPr>
              <a:t>1. ¿CÓMO ESTAMOS LAS FAMILIAS?</a:t>
            </a:r>
            <a:endParaRPr lang="es-PE" dirty="0">
              <a:solidFill>
                <a:srgbClr val="C00000"/>
              </a:solidFill>
            </a:endParaRPr>
          </a:p>
        </p:txBody>
      </p:sp>
      <p:pic>
        <p:nvPicPr>
          <p:cNvPr id="5" name="Marcador de contenido 4"/>
          <p:cNvPicPr>
            <a:picLocks noGrp="1" noChangeAspect="1"/>
          </p:cNvPicPr>
          <p:nvPr>
            <p:ph idx="1"/>
          </p:nvPr>
        </p:nvPicPr>
        <p:blipFill>
          <a:blip r:embed="rId2"/>
          <a:stretch>
            <a:fillRect/>
          </a:stretch>
        </p:blipFill>
        <p:spPr>
          <a:xfrm>
            <a:off x="3090270" y="1399324"/>
            <a:ext cx="5987228" cy="5067977"/>
          </a:xfrm>
          <a:prstGeom prst="rect">
            <a:avLst/>
          </a:prstGeom>
        </p:spPr>
      </p:pic>
    </p:spTree>
    <p:extLst>
      <p:ext uri="{BB962C8B-B14F-4D97-AF65-F5344CB8AC3E}">
        <p14:creationId xmlns:p14="http://schemas.microsoft.com/office/powerpoint/2010/main" val="10377171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PE" dirty="0" smtClean="0"/>
              <a:t/>
            </a:r>
            <a:br>
              <a:rPr lang="es-PE" dirty="0" smtClean="0"/>
            </a:br>
            <a:r>
              <a:rPr lang="es-PE" sz="4400" dirty="0"/>
              <a:t>4</a:t>
            </a:r>
            <a:r>
              <a:rPr lang="es-PE" sz="4400" dirty="0" smtClean="0"/>
              <a:t>.1. </a:t>
            </a:r>
            <a:r>
              <a:rPr lang="es-ES" sz="4400" dirty="0"/>
              <a:t>Actividades autónomas en </a:t>
            </a:r>
            <a:r>
              <a:rPr lang="es-ES" sz="4400" dirty="0" smtClean="0"/>
              <a:t>la vida cotidiana del hogar.</a:t>
            </a:r>
            <a:r>
              <a:rPr lang="es-ES" dirty="0"/>
              <a:t/>
            </a:r>
            <a:br>
              <a:rPr lang="es-ES" dirty="0"/>
            </a:br>
            <a:endParaRPr lang="en-US" dirty="0"/>
          </a:p>
        </p:txBody>
      </p:sp>
      <p:sp>
        <p:nvSpPr>
          <p:cNvPr id="3" name="Marcador de contenido 2"/>
          <p:cNvSpPr>
            <a:spLocks noGrp="1"/>
          </p:cNvSpPr>
          <p:nvPr>
            <p:ph idx="1"/>
          </p:nvPr>
        </p:nvSpPr>
        <p:spPr>
          <a:xfrm>
            <a:off x="1024128" y="2084832"/>
            <a:ext cx="7287850" cy="4023360"/>
          </a:xfrm>
        </p:spPr>
        <p:txBody>
          <a:bodyPr>
            <a:normAutofit lnSpcReduction="10000"/>
          </a:bodyPr>
          <a:lstStyle/>
          <a:p>
            <a:r>
              <a:rPr lang="es-PE" dirty="0" smtClean="0"/>
              <a:t>La demanda de directivos y docentes estaba centrada en qué hacen los estudiantes  en casa, cómo alimentamos con más aprendizajes. Una respuesta a ello era plantearles actividades autónomas que permitan involucrar a las familias. Estas deberían caracterizarse por:</a:t>
            </a:r>
          </a:p>
          <a:p>
            <a:pPr>
              <a:buFont typeface="Wingdings" panose="05000000000000000000" pitchFamily="2" charset="2"/>
              <a:buChar char="v"/>
            </a:pPr>
            <a:r>
              <a:rPr lang="es-PE" dirty="0"/>
              <a:t> </a:t>
            </a:r>
            <a:r>
              <a:rPr lang="es-PE" dirty="0" smtClean="0"/>
              <a:t>Ser flexibles en tiempo y profundidad,</a:t>
            </a:r>
          </a:p>
          <a:p>
            <a:pPr>
              <a:buFont typeface="Wingdings" panose="05000000000000000000" pitchFamily="2" charset="2"/>
              <a:buChar char="v"/>
            </a:pPr>
            <a:r>
              <a:rPr lang="es-PE" dirty="0" smtClean="0"/>
              <a:t>Complementaria a lo que la estrategia oficial demandaba,</a:t>
            </a:r>
          </a:p>
          <a:p>
            <a:pPr>
              <a:buFont typeface="Wingdings" panose="05000000000000000000" pitchFamily="2" charset="2"/>
              <a:buChar char="v"/>
            </a:pPr>
            <a:r>
              <a:rPr lang="es-PE" dirty="0" smtClean="0"/>
              <a:t>Posible de monitorear y acompañar a los estudiantes y familias,</a:t>
            </a:r>
          </a:p>
          <a:p>
            <a:pPr>
              <a:buFont typeface="Wingdings" panose="05000000000000000000" pitchFamily="2" charset="2"/>
              <a:buChar char="v"/>
            </a:pPr>
            <a:r>
              <a:rPr lang="es-PE" dirty="0" smtClean="0"/>
              <a:t>Decisión de los docentes si lo adaptaban según sus necesidades.</a:t>
            </a:r>
            <a:endParaRPr lang="en-US" dirty="0"/>
          </a:p>
        </p:txBody>
      </p:sp>
      <p:pic>
        <p:nvPicPr>
          <p:cNvPr id="4" name="Imagen 3"/>
          <p:cNvPicPr>
            <a:picLocks noChangeAspect="1"/>
          </p:cNvPicPr>
          <p:nvPr/>
        </p:nvPicPr>
        <p:blipFill>
          <a:blip r:embed="rId2"/>
          <a:stretch>
            <a:fillRect/>
          </a:stretch>
        </p:blipFill>
        <p:spPr>
          <a:xfrm>
            <a:off x="8422139" y="2634949"/>
            <a:ext cx="3439575" cy="1854673"/>
          </a:xfrm>
          <a:prstGeom prst="rect">
            <a:avLst/>
          </a:prstGeom>
        </p:spPr>
      </p:pic>
    </p:spTree>
    <p:extLst>
      <p:ext uri="{BB962C8B-B14F-4D97-AF65-F5344CB8AC3E}">
        <p14:creationId xmlns:p14="http://schemas.microsoft.com/office/powerpoint/2010/main" val="1196747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4</a:t>
            </a:r>
            <a:r>
              <a:rPr lang="es-PE" dirty="0" smtClean="0"/>
              <a:t>.1.1</a:t>
            </a:r>
            <a:endParaRPr lang="en-US" dirty="0"/>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9455" y="595590"/>
            <a:ext cx="5636029" cy="60795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72192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4</a:t>
            </a:r>
            <a:r>
              <a:rPr lang="es-PE" dirty="0" smtClean="0"/>
              <a:t>.1.2</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2995" y="585216"/>
            <a:ext cx="9776813" cy="5732457"/>
          </a:xfrm>
        </p:spPr>
      </p:pic>
    </p:spTree>
    <p:extLst>
      <p:ext uri="{BB962C8B-B14F-4D97-AF65-F5344CB8AC3E}">
        <p14:creationId xmlns:p14="http://schemas.microsoft.com/office/powerpoint/2010/main" val="1133340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4</a:t>
            </a:r>
            <a:r>
              <a:rPr lang="es-PE" dirty="0" smtClean="0"/>
              <a:t>.1.3.</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8218" y="450438"/>
            <a:ext cx="6458989" cy="6083366"/>
          </a:xfrm>
        </p:spPr>
      </p:pic>
    </p:spTree>
    <p:extLst>
      <p:ext uri="{BB962C8B-B14F-4D97-AF65-F5344CB8AC3E}">
        <p14:creationId xmlns:p14="http://schemas.microsoft.com/office/powerpoint/2010/main" val="4066830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4</a:t>
            </a:r>
            <a:r>
              <a:rPr lang="es-PE" dirty="0" smtClean="0"/>
              <a:t>.1.4</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5011" y="357980"/>
            <a:ext cx="8769927" cy="5950746"/>
          </a:xfrm>
        </p:spPr>
      </p:pic>
    </p:spTree>
    <p:extLst>
      <p:ext uri="{BB962C8B-B14F-4D97-AF65-F5344CB8AC3E}">
        <p14:creationId xmlns:p14="http://schemas.microsoft.com/office/powerpoint/2010/main" val="3530255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4</a:t>
            </a:r>
            <a:r>
              <a:rPr lang="es-PE" dirty="0" smtClean="0"/>
              <a:t>.1.5 </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7025" y="251598"/>
            <a:ext cx="6442363" cy="6274127"/>
          </a:xfrm>
        </p:spPr>
      </p:pic>
    </p:spTree>
    <p:extLst>
      <p:ext uri="{BB962C8B-B14F-4D97-AF65-F5344CB8AC3E}">
        <p14:creationId xmlns:p14="http://schemas.microsoft.com/office/powerpoint/2010/main" val="4199429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dirty="0" smtClean="0"/>
              <a:t>4.2. Planificación </a:t>
            </a:r>
            <a:r>
              <a:rPr lang="es-ES" sz="4000" dirty="0"/>
              <a:t>curricular </a:t>
            </a:r>
            <a:r>
              <a:rPr lang="es-ES" sz="4000" dirty="0" smtClean="0"/>
              <a:t>considerando lo cotidiano del hogar.</a:t>
            </a:r>
            <a:endParaRPr lang="en-US" dirty="0"/>
          </a:p>
        </p:txBody>
      </p:sp>
      <p:sp>
        <p:nvSpPr>
          <p:cNvPr id="3" name="Marcador de contenido 2"/>
          <p:cNvSpPr>
            <a:spLocks noGrp="1"/>
          </p:cNvSpPr>
          <p:nvPr>
            <p:ph idx="1"/>
          </p:nvPr>
        </p:nvSpPr>
        <p:spPr>
          <a:xfrm>
            <a:off x="1024129" y="2219498"/>
            <a:ext cx="7732693" cy="4089862"/>
          </a:xfrm>
        </p:spPr>
        <p:txBody>
          <a:bodyPr>
            <a:normAutofit fontScale="92500" lnSpcReduction="20000"/>
          </a:bodyPr>
          <a:lstStyle/>
          <a:p>
            <a:r>
              <a:rPr lang="es-PE" dirty="0" smtClean="0"/>
              <a:t>Una vez que ya los docentes estaban un poco mejor informados sobre el quehacer en la Educación Remota y tenían algunas actividades ya planteadas se les propone una planificación breve, práctica y viable con estrecha relación de sus saberes de planificación. Esta propuesta se caracteriza por:</a:t>
            </a:r>
          </a:p>
          <a:p>
            <a:pPr>
              <a:buFont typeface="Wingdings" panose="05000000000000000000" pitchFamily="2" charset="2"/>
              <a:buChar char="v"/>
            </a:pPr>
            <a:r>
              <a:rPr lang="es-PE" dirty="0" smtClean="0"/>
              <a:t>Estar en el marco de un tema eje propuesta por el Ministerio de Educación,</a:t>
            </a:r>
          </a:p>
          <a:p>
            <a:pPr>
              <a:buFont typeface="Wingdings" panose="05000000000000000000" pitchFamily="2" charset="2"/>
              <a:buChar char="v"/>
            </a:pPr>
            <a:r>
              <a:rPr lang="es-PE" dirty="0" smtClean="0"/>
              <a:t>Partir desde una situación,</a:t>
            </a:r>
          </a:p>
          <a:p>
            <a:pPr>
              <a:buFont typeface="Wingdings" panose="05000000000000000000" pitchFamily="2" charset="2"/>
              <a:buChar char="v"/>
            </a:pPr>
            <a:r>
              <a:rPr lang="es-PE" dirty="0" smtClean="0"/>
              <a:t>Plantear ideas de cómo involucrar a la familia,</a:t>
            </a:r>
          </a:p>
          <a:p>
            <a:pPr>
              <a:buFont typeface="Wingdings" panose="05000000000000000000" pitchFamily="2" charset="2"/>
              <a:buChar char="v"/>
            </a:pPr>
            <a:r>
              <a:rPr lang="es-PE" dirty="0" smtClean="0"/>
              <a:t>Proponer actividades, acciones y productos a presentar que enfaticen en la lectura y escritura.</a:t>
            </a:r>
          </a:p>
          <a:p>
            <a:pPr>
              <a:buFont typeface="Wingdings" panose="05000000000000000000" pitchFamily="2" charset="2"/>
              <a:buChar char="v"/>
            </a:pPr>
            <a:r>
              <a:rPr lang="es-PE" dirty="0" smtClean="0"/>
              <a:t>Reto al docente de identificar las áreas, competencias y grados donde aplicar.</a:t>
            </a:r>
          </a:p>
          <a:p>
            <a:pPr>
              <a:buFont typeface="Wingdings" panose="05000000000000000000" pitchFamily="2" charset="2"/>
              <a:buChar char="v"/>
            </a:pPr>
            <a:endParaRPr lang="es-PE" dirty="0" smtClean="0"/>
          </a:p>
          <a:p>
            <a:pPr>
              <a:buFont typeface="Wingdings" panose="05000000000000000000" pitchFamily="2" charset="2"/>
              <a:buChar char="v"/>
            </a:pP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8627" y="2723250"/>
            <a:ext cx="3117266" cy="1535712"/>
          </a:xfrm>
          <a:prstGeom prst="rect">
            <a:avLst/>
          </a:prstGeom>
        </p:spPr>
      </p:pic>
    </p:spTree>
    <p:extLst>
      <p:ext uri="{BB962C8B-B14F-4D97-AF65-F5344CB8AC3E}">
        <p14:creationId xmlns:p14="http://schemas.microsoft.com/office/powerpoint/2010/main" val="17788074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394023"/>
            <a:ext cx="9720072" cy="1499616"/>
          </a:xfrm>
        </p:spPr>
        <p:txBody>
          <a:bodyPr/>
          <a:lstStyle/>
          <a:p>
            <a:r>
              <a:rPr lang="es-PE" dirty="0" smtClean="0"/>
              <a:t>4.2.1</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0544" y="51913"/>
            <a:ext cx="6814115" cy="6564362"/>
          </a:xfrm>
        </p:spPr>
      </p:pic>
    </p:spTree>
    <p:extLst>
      <p:ext uri="{BB962C8B-B14F-4D97-AF65-F5344CB8AC3E}">
        <p14:creationId xmlns:p14="http://schemas.microsoft.com/office/powerpoint/2010/main" val="9765603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solidFill>
                  <a:schemeClr val="tx1"/>
                </a:solidFill>
              </a:rPr>
              <a:t>4</a:t>
            </a:r>
            <a:r>
              <a:rPr lang="es-PE" dirty="0" smtClean="0">
                <a:solidFill>
                  <a:schemeClr val="tx1"/>
                </a:solidFill>
              </a:rPr>
              <a:t>.2.2</a:t>
            </a:r>
            <a:endParaRPr lang="en-US" dirty="0">
              <a:solidFill>
                <a:schemeClr val="tx1"/>
              </a:solidFill>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6681" y="-48210"/>
            <a:ext cx="6341188" cy="6710074"/>
          </a:xfrm>
        </p:spPr>
      </p:pic>
    </p:spTree>
    <p:extLst>
      <p:ext uri="{BB962C8B-B14F-4D97-AF65-F5344CB8AC3E}">
        <p14:creationId xmlns:p14="http://schemas.microsoft.com/office/powerpoint/2010/main" val="3080874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4.2.3</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7274" y="75268"/>
            <a:ext cx="5752406" cy="6641416"/>
          </a:xfrm>
        </p:spPr>
      </p:pic>
    </p:spTree>
    <p:extLst>
      <p:ext uri="{BB962C8B-B14F-4D97-AF65-F5344CB8AC3E}">
        <p14:creationId xmlns:p14="http://schemas.microsoft.com/office/powerpoint/2010/main" val="3921589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7379" y="321605"/>
            <a:ext cx="10154618" cy="1383627"/>
          </a:xfrm>
        </p:spPr>
        <p:txBody>
          <a:bodyPr>
            <a:normAutofit/>
          </a:bodyPr>
          <a:lstStyle/>
          <a:p>
            <a:r>
              <a:rPr lang="es-PE" sz="4000" dirty="0" smtClean="0"/>
              <a:t>1.1. </a:t>
            </a:r>
            <a:r>
              <a:rPr lang="es-PE" sz="4000" dirty="0"/>
              <a:t>VARIEDADES DE FAMILIAS: UNA ALERTA PARA LA PRÁCTICA EDUCATIVA</a:t>
            </a:r>
            <a:r>
              <a:rPr lang="es-PE" sz="4000" dirty="0" smtClean="0"/>
              <a:t>.</a:t>
            </a:r>
            <a:endParaRPr lang="es-PE" dirty="0"/>
          </a:p>
        </p:txBody>
      </p:sp>
      <p:sp>
        <p:nvSpPr>
          <p:cNvPr id="3" name="Marcador de contenido 2"/>
          <p:cNvSpPr>
            <a:spLocks noGrp="1"/>
          </p:cNvSpPr>
          <p:nvPr>
            <p:ph idx="1"/>
          </p:nvPr>
        </p:nvSpPr>
        <p:spPr>
          <a:xfrm>
            <a:off x="840259" y="1878226"/>
            <a:ext cx="8600303" cy="4308389"/>
          </a:xfrm>
        </p:spPr>
        <p:txBody>
          <a:bodyPr>
            <a:normAutofit fontScale="77500" lnSpcReduction="20000"/>
          </a:bodyPr>
          <a:lstStyle/>
          <a:p>
            <a:r>
              <a:rPr lang="es-PE" dirty="0" smtClean="0"/>
              <a:t>Las </a:t>
            </a:r>
            <a:r>
              <a:rPr lang="es-PE" dirty="0"/>
              <a:t>acciones de las escuelas se han trasladado a los hogares donde conviven un conjunto de personas que forman un grupo familiar. Si uno hace un breve diagnóstico de las familias de los estudiante a nuestro cargo podemos encontrar lo siguiente:</a:t>
            </a:r>
          </a:p>
          <a:p>
            <a:r>
              <a:rPr lang="es-PE" dirty="0"/>
              <a:t>* Familias donde mamá y papá apoyan la actividad educativa y en algunos casos solo uno de ellos.</a:t>
            </a:r>
          </a:p>
          <a:p>
            <a:r>
              <a:rPr lang="es-PE" dirty="0"/>
              <a:t>* Familias que vienen pasando problemas de salud por la pandemia y están golpeados moralmente y la tarea educativa queda en un segundo plano.</a:t>
            </a:r>
          </a:p>
          <a:p>
            <a:r>
              <a:rPr lang="es-PE" dirty="0"/>
              <a:t>* Familias que están en una crisis  económica muy crítica y los ánimos están complicados a tal punto que la tarea educativa resulta incómoda.</a:t>
            </a:r>
          </a:p>
          <a:p>
            <a:r>
              <a:rPr lang="es-PE" dirty="0"/>
              <a:t>* Familias que habitan en un solo espacio donde tienen que atender todas las situaciones familiares y no hay un buen ambiente para la tarea educativa.</a:t>
            </a:r>
          </a:p>
          <a:p>
            <a:r>
              <a:rPr lang="es-PE" dirty="0"/>
              <a:t>* Familias cuyos integrantes están en diversos lugares y los hijos hacen esfuerzos solos por cumplir con la tarea educativa.</a:t>
            </a:r>
          </a:p>
          <a:p>
            <a:r>
              <a:rPr lang="es-PE" dirty="0"/>
              <a:t>Sin duda que el listado puede seguir, es por ello que hay que  tomar en cuenta estas situaciones previo  diagnóstico de las familias de nuestros estudiantes a nuestro cargo. Con esta premisa es necesario pensar en nuestro actuar pedagógico como docentes y buscar las alternativas para una mejor atención a los estudiantes.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933" y="1754330"/>
            <a:ext cx="2293126" cy="1285432"/>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2933" y="3137957"/>
            <a:ext cx="2291276" cy="155695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130" y="4793104"/>
            <a:ext cx="2291276" cy="1128791"/>
          </a:xfrm>
          <a:prstGeom prst="rect">
            <a:avLst/>
          </a:prstGeom>
        </p:spPr>
      </p:pic>
    </p:spTree>
    <p:extLst>
      <p:ext uri="{BB962C8B-B14F-4D97-AF65-F5344CB8AC3E}">
        <p14:creationId xmlns:p14="http://schemas.microsoft.com/office/powerpoint/2010/main" val="14610567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4.2.4</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2335" y="87022"/>
            <a:ext cx="6068290" cy="6687851"/>
          </a:xfrm>
        </p:spPr>
      </p:pic>
    </p:spTree>
    <p:extLst>
      <p:ext uri="{BB962C8B-B14F-4D97-AF65-F5344CB8AC3E}">
        <p14:creationId xmlns:p14="http://schemas.microsoft.com/office/powerpoint/2010/main" val="33260756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4</a:t>
            </a:r>
            <a:r>
              <a:rPr lang="es-PE" dirty="0" smtClean="0"/>
              <a:t>.2.5</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2953" y="40002"/>
            <a:ext cx="6517177" cy="6593554"/>
          </a:xfrm>
        </p:spPr>
      </p:pic>
    </p:spTree>
    <p:extLst>
      <p:ext uri="{BB962C8B-B14F-4D97-AF65-F5344CB8AC3E}">
        <p14:creationId xmlns:p14="http://schemas.microsoft.com/office/powerpoint/2010/main" val="8838092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PE" dirty="0" smtClean="0"/>
              <a:t/>
            </a:r>
            <a:br>
              <a:rPr lang="es-PE" dirty="0" smtClean="0"/>
            </a:br>
            <a:r>
              <a:rPr lang="es-PE" dirty="0" smtClean="0">
                <a:solidFill>
                  <a:srgbClr val="C00000"/>
                </a:solidFill>
              </a:rPr>
              <a:t>4.3</a:t>
            </a:r>
            <a:r>
              <a:rPr lang="es-PE" dirty="0">
                <a:solidFill>
                  <a:srgbClr val="C00000"/>
                </a:solidFill>
              </a:rPr>
              <a:t>. Las familias si saben.</a:t>
            </a:r>
            <a:r>
              <a:rPr lang="es-PE" dirty="0"/>
              <a:t/>
            </a:r>
            <a:br>
              <a:rPr lang="es-PE" dirty="0"/>
            </a:br>
            <a:endParaRPr lang="en-US" dirty="0"/>
          </a:p>
        </p:txBody>
      </p:sp>
      <p:sp>
        <p:nvSpPr>
          <p:cNvPr id="3" name="Marcador de contenido 2"/>
          <p:cNvSpPr>
            <a:spLocks noGrp="1"/>
          </p:cNvSpPr>
          <p:nvPr>
            <p:ph idx="1"/>
          </p:nvPr>
        </p:nvSpPr>
        <p:spPr>
          <a:xfrm>
            <a:off x="4160109" y="1890583"/>
            <a:ext cx="7514966" cy="4023360"/>
          </a:xfrm>
        </p:spPr>
        <p:txBody>
          <a:bodyPr>
            <a:normAutofit fontScale="92500" lnSpcReduction="20000"/>
          </a:bodyPr>
          <a:lstStyle/>
          <a:p>
            <a:r>
              <a:rPr lang="es-PE" dirty="0" smtClean="0"/>
              <a:t>Hoy, un aliado principal en la educación escolar de los estudiantes son los miembros de las familias, donde existe una diversidad de posibilidades porque la estructura y voluntad familiar no son las mismas.</a:t>
            </a:r>
          </a:p>
          <a:p>
            <a:r>
              <a:rPr lang="es-PE" dirty="0" smtClean="0"/>
              <a:t>Por ello se propuso elaborar algunos instructivos que llegarían a las familias a fin de que la puedan aplicar según sus posibilidades y en lo posibles puedan ser acompañados por los docentes.</a:t>
            </a:r>
          </a:p>
          <a:p>
            <a:r>
              <a:rPr lang="es-PE" dirty="0" smtClean="0"/>
              <a:t>Estas se caracterizan por:</a:t>
            </a:r>
          </a:p>
          <a:p>
            <a:pPr>
              <a:buFont typeface="Wingdings" panose="05000000000000000000" pitchFamily="2" charset="2"/>
              <a:buChar char="v"/>
            </a:pPr>
            <a:r>
              <a:rPr lang="es-PE" dirty="0" smtClean="0"/>
              <a:t>Factible de realizar autónomamente por las familias,</a:t>
            </a:r>
          </a:p>
          <a:p>
            <a:pPr>
              <a:buFont typeface="Wingdings" panose="05000000000000000000" pitchFamily="2" charset="2"/>
              <a:buChar char="v"/>
            </a:pPr>
            <a:r>
              <a:rPr lang="es-PE" dirty="0" smtClean="0"/>
              <a:t>Dirigida a las familias que tienen hijos en los primeros grados de Primaria,</a:t>
            </a:r>
          </a:p>
          <a:p>
            <a:pPr>
              <a:buFont typeface="Wingdings" panose="05000000000000000000" pitchFamily="2" charset="2"/>
              <a:buChar char="v"/>
            </a:pPr>
            <a:r>
              <a:rPr lang="es-PE" dirty="0" smtClean="0"/>
              <a:t>Posibles de ser acompañadas por los docentes sobre todo para enfatizar en el desarrollo de competencias de Lectura, escritura y Expresión Oral.</a:t>
            </a: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864" y="3098278"/>
            <a:ext cx="2868510" cy="1607969"/>
          </a:xfrm>
          <a:prstGeom prst="rect">
            <a:avLst/>
          </a:prstGeom>
        </p:spPr>
      </p:pic>
    </p:spTree>
    <p:extLst>
      <p:ext uri="{BB962C8B-B14F-4D97-AF65-F5344CB8AC3E}">
        <p14:creationId xmlns:p14="http://schemas.microsoft.com/office/powerpoint/2010/main" val="2519868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4.3.1</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3157" y="256399"/>
            <a:ext cx="6965166" cy="6444182"/>
          </a:xfrm>
        </p:spPr>
      </p:pic>
    </p:spTree>
    <p:extLst>
      <p:ext uri="{BB962C8B-B14F-4D97-AF65-F5344CB8AC3E}">
        <p14:creationId xmlns:p14="http://schemas.microsoft.com/office/powerpoint/2010/main" val="10004448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4.3.2 </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8181" y="-191989"/>
            <a:ext cx="7930791" cy="7049989"/>
          </a:xfrm>
        </p:spPr>
      </p:pic>
    </p:spTree>
    <p:extLst>
      <p:ext uri="{BB962C8B-B14F-4D97-AF65-F5344CB8AC3E}">
        <p14:creationId xmlns:p14="http://schemas.microsoft.com/office/powerpoint/2010/main" val="6216815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4.3.3</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1584" y="0"/>
            <a:ext cx="7173883" cy="6629662"/>
          </a:xfrm>
        </p:spPr>
      </p:pic>
    </p:spTree>
    <p:extLst>
      <p:ext uri="{BB962C8B-B14F-4D97-AF65-F5344CB8AC3E}">
        <p14:creationId xmlns:p14="http://schemas.microsoft.com/office/powerpoint/2010/main" val="42264333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4.3.4</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3818" y="32040"/>
            <a:ext cx="6774873" cy="6634767"/>
          </a:xfrm>
        </p:spPr>
      </p:pic>
    </p:spTree>
    <p:extLst>
      <p:ext uri="{BB962C8B-B14F-4D97-AF65-F5344CB8AC3E}">
        <p14:creationId xmlns:p14="http://schemas.microsoft.com/office/powerpoint/2010/main" val="29045492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4</a:t>
            </a:r>
            <a:r>
              <a:rPr lang="es-PE" dirty="0" smtClean="0"/>
              <a:t>.3.5 </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9948" y="58188"/>
            <a:ext cx="6724997" cy="6675119"/>
          </a:xfrm>
        </p:spPr>
      </p:pic>
    </p:spTree>
    <p:extLst>
      <p:ext uri="{BB962C8B-B14F-4D97-AF65-F5344CB8AC3E}">
        <p14:creationId xmlns:p14="http://schemas.microsoft.com/office/powerpoint/2010/main" val="5363350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1885327" cy="1499616"/>
          </a:xfrm>
        </p:spPr>
        <p:txBody>
          <a:bodyPr/>
          <a:lstStyle/>
          <a:p>
            <a:r>
              <a:rPr lang="es-PE" dirty="0" smtClean="0"/>
              <a:t>4.3.6</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3731" y="383150"/>
            <a:ext cx="4829694" cy="5925575"/>
          </a:xfrm>
        </p:spPr>
      </p:pic>
    </p:spTree>
    <p:extLst>
      <p:ext uri="{BB962C8B-B14F-4D97-AF65-F5344CB8AC3E}">
        <p14:creationId xmlns:p14="http://schemas.microsoft.com/office/powerpoint/2010/main" val="9120941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4.4. Algunas técnicas </a:t>
            </a:r>
            <a:endParaRPr lang="en-US" dirty="0"/>
          </a:p>
        </p:txBody>
      </p:sp>
      <p:sp>
        <p:nvSpPr>
          <p:cNvPr id="3" name="Marcador de contenido 2"/>
          <p:cNvSpPr>
            <a:spLocks noGrp="1"/>
          </p:cNvSpPr>
          <p:nvPr>
            <p:ph idx="1"/>
          </p:nvPr>
        </p:nvSpPr>
        <p:spPr/>
        <p:txBody>
          <a:bodyPr/>
          <a:lstStyle/>
          <a:p>
            <a:endParaRPr lang="en-US"/>
          </a:p>
        </p:txBody>
      </p:sp>
    </p:spTree>
    <p:extLst>
      <p:ext uri="{BB962C8B-B14F-4D97-AF65-F5344CB8AC3E}">
        <p14:creationId xmlns:p14="http://schemas.microsoft.com/office/powerpoint/2010/main" val="207950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9353" y="467650"/>
            <a:ext cx="10314432" cy="1499616"/>
          </a:xfrm>
        </p:spPr>
        <p:txBody>
          <a:bodyPr/>
          <a:lstStyle/>
          <a:p>
            <a:r>
              <a:rPr lang="es-ES" dirty="0" smtClean="0"/>
              <a:t>1.2</a:t>
            </a:r>
            <a:r>
              <a:rPr lang="es-ES" dirty="0" smtClean="0"/>
              <a:t>. El </a:t>
            </a:r>
            <a:r>
              <a:rPr lang="es-ES" dirty="0"/>
              <a:t>hogar como espacio de </a:t>
            </a:r>
            <a:r>
              <a:rPr lang="es-ES" dirty="0" smtClean="0"/>
              <a:t>aprendizaje</a:t>
            </a:r>
            <a:endParaRPr lang="en-US" dirty="0"/>
          </a:p>
        </p:txBody>
      </p:sp>
      <p:pic>
        <p:nvPicPr>
          <p:cNvPr id="4" name="Marcador de contenido 3"/>
          <p:cNvPicPr>
            <a:picLocks noGrp="1" noChangeAspect="1"/>
          </p:cNvPicPr>
          <p:nvPr>
            <p:ph idx="1"/>
          </p:nvPr>
        </p:nvPicPr>
        <p:blipFill>
          <a:blip r:embed="rId2"/>
          <a:stretch>
            <a:fillRect/>
          </a:stretch>
        </p:blipFill>
        <p:spPr>
          <a:xfrm>
            <a:off x="1996717" y="2208811"/>
            <a:ext cx="3742662" cy="3879034"/>
          </a:xfrm>
          <a:prstGeom prst="rect">
            <a:avLst/>
          </a:prstGeom>
        </p:spPr>
      </p:pic>
      <p:pic>
        <p:nvPicPr>
          <p:cNvPr id="5" name="Imagen 4"/>
          <p:cNvPicPr>
            <a:picLocks noChangeAspect="1"/>
          </p:cNvPicPr>
          <p:nvPr/>
        </p:nvPicPr>
        <p:blipFill>
          <a:blip r:embed="rId3"/>
          <a:stretch>
            <a:fillRect/>
          </a:stretch>
        </p:blipFill>
        <p:spPr>
          <a:xfrm>
            <a:off x="7108742" y="2410210"/>
            <a:ext cx="2781027" cy="3178317"/>
          </a:xfrm>
          <a:prstGeom prst="rect">
            <a:avLst/>
          </a:prstGeom>
        </p:spPr>
      </p:pic>
    </p:spTree>
    <p:extLst>
      <p:ext uri="{BB962C8B-B14F-4D97-AF65-F5344CB8AC3E}">
        <p14:creationId xmlns:p14="http://schemas.microsoft.com/office/powerpoint/2010/main" val="4046809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es-ES" b="1" dirty="0"/>
              <a:t>Crear nuevas versiones de cuentos tradicionales:</a:t>
            </a:r>
            <a:r>
              <a:rPr lang="en-US" b="1" dirty="0"/>
              <a:t/>
            </a:r>
            <a:br>
              <a:rPr lang="en-US" b="1" dirty="0"/>
            </a:br>
            <a:endParaRPr lang="en-US" dirty="0"/>
          </a:p>
        </p:txBody>
      </p:sp>
      <p:sp>
        <p:nvSpPr>
          <p:cNvPr id="3" name="Marcador de contenido 2"/>
          <p:cNvSpPr>
            <a:spLocks noGrp="1"/>
          </p:cNvSpPr>
          <p:nvPr>
            <p:ph idx="1"/>
          </p:nvPr>
        </p:nvSpPr>
        <p:spPr>
          <a:xfrm>
            <a:off x="1024128" y="2286000"/>
            <a:ext cx="3971821" cy="4023360"/>
          </a:xfrm>
        </p:spPr>
        <p:txBody>
          <a:bodyPr/>
          <a:lstStyle/>
          <a:p>
            <a:r>
              <a:rPr lang="es-ES" dirty="0"/>
              <a:t>Anima a los participantes en reescribir viejas historias desde el punto de vista de otros personajes. Ese es el secreto del éxito del libro ¡La verdadera historia de los tres cerditos! (Jon </a:t>
            </a:r>
            <a:r>
              <a:rPr lang="es-ES" dirty="0" err="1"/>
              <a:t>Scieszka</a:t>
            </a:r>
            <a:r>
              <a:rPr lang="es-ES" dirty="0"/>
              <a:t>, 1996), en el que el lobo cuenta su versión de lo que allí pasó. Lean y comenten primero la versión original de cada cuento y después… ¡La imaginación no tiene límites!</a:t>
            </a:r>
            <a:endParaRPr lang="en-US" dirty="0"/>
          </a:p>
          <a:p>
            <a:endParaRPr lang="en-US" dirty="0"/>
          </a:p>
        </p:txBody>
      </p:sp>
      <p:graphicFrame>
        <p:nvGraphicFramePr>
          <p:cNvPr id="4" name="Tabla 3"/>
          <p:cNvGraphicFramePr>
            <a:graphicFrameLocks noGrp="1"/>
          </p:cNvGraphicFramePr>
          <p:nvPr>
            <p:extLst>
              <p:ext uri="{D42A27DB-BD31-4B8C-83A1-F6EECF244321}">
                <p14:modId xmlns:p14="http://schemas.microsoft.com/office/powerpoint/2010/main" val="2737286114"/>
              </p:ext>
            </p:extLst>
          </p:nvPr>
        </p:nvGraphicFramePr>
        <p:xfrm>
          <a:off x="5967543" y="2286000"/>
          <a:ext cx="5470770" cy="3855720"/>
        </p:xfrm>
        <a:graphic>
          <a:graphicData uri="http://schemas.openxmlformats.org/drawingml/2006/table">
            <a:tbl>
              <a:tblPr/>
              <a:tblGrid>
                <a:gridCol w="2243701">
                  <a:extLst>
                    <a:ext uri="{9D8B030D-6E8A-4147-A177-3AD203B41FA5}">
                      <a16:colId xmlns:a16="http://schemas.microsoft.com/office/drawing/2014/main" val="2080607185"/>
                    </a:ext>
                  </a:extLst>
                </a:gridCol>
                <a:gridCol w="3227069">
                  <a:extLst>
                    <a:ext uri="{9D8B030D-6E8A-4147-A177-3AD203B41FA5}">
                      <a16:colId xmlns:a16="http://schemas.microsoft.com/office/drawing/2014/main" val="2999400121"/>
                    </a:ext>
                  </a:extLst>
                </a:gridCol>
              </a:tblGrid>
              <a:tr h="431800">
                <a:tc>
                  <a:txBody>
                    <a:bodyPr/>
                    <a:lstStyle/>
                    <a:p>
                      <a:pPr>
                        <a:spcBef>
                          <a:spcPts val="25"/>
                        </a:spcBef>
                        <a:spcAft>
                          <a:spcPts val="0"/>
                        </a:spcAft>
                      </a:pPr>
                      <a:r>
                        <a:rPr lang="es-ES" sz="1400" b="1"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191770" marR="391795" algn="ctr">
                        <a:spcAft>
                          <a:spcPts val="0"/>
                        </a:spcAft>
                      </a:pPr>
                      <a:r>
                        <a:rPr lang="es-ES" sz="1400" b="1" dirty="0">
                          <a:solidFill>
                            <a:srgbClr val="000000"/>
                          </a:solidFill>
                          <a:effectLst/>
                          <a:latin typeface="Times New Roman" panose="02020603050405020304" pitchFamily="18" charset="0"/>
                          <a:ea typeface="Times New Roman" panose="02020603050405020304" pitchFamily="18" charset="0"/>
                        </a:rPr>
                        <a:t>Cuento Original</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spcBef>
                          <a:spcPts val="25"/>
                        </a:spcBef>
                        <a:spcAft>
                          <a:spcPts val="0"/>
                        </a:spcAft>
                      </a:pPr>
                      <a:r>
                        <a:rPr lang="es-ES" sz="1400" b="1"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30530" marR="632460" algn="ctr">
                        <a:spcAft>
                          <a:spcPts val="0"/>
                        </a:spcAft>
                      </a:pPr>
                      <a:r>
                        <a:rPr lang="es-ES" sz="1400" b="1" dirty="0">
                          <a:solidFill>
                            <a:srgbClr val="000000"/>
                          </a:solidFill>
                          <a:effectLst/>
                          <a:latin typeface="Times New Roman" panose="02020603050405020304" pitchFamily="18" charset="0"/>
                          <a:ea typeface="Times New Roman" panose="02020603050405020304" pitchFamily="18" charset="0"/>
                        </a:rPr>
                        <a:t>¿Quiénes pueden contar esta versión?</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extLst>
                  <a:ext uri="{0D108BD9-81ED-4DB2-BD59-A6C34878D82A}">
                    <a16:rowId xmlns:a16="http://schemas.microsoft.com/office/drawing/2014/main" val="3707327102"/>
                  </a:ext>
                </a:extLst>
              </a:tr>
              <a:tr h="431800">
                <a:tc>
                  <a:txBody>
                    <a:bodyPr/>
                    <a:lstStyle/>
                    <a:p>
                      <a:pPr>
                        <a:spcBef>
                          <a:spcPts val="20"/>
                        </a:spcBef>
                        <a:spcAft>
                          <a:spcPts val="0"/>
                        </a:spcAft>
                      </a:pPr>
                      <a:r>
                        <a:rPr lang="es-ES" sz="1400" dirty="0">
                          <a:solidFill>
                            <a:srgbClr val="C00000"/>
                          </a:solidFill>
                          <a:effectLst/>
                          <a:latin typeface="Times New Roman" panose="02020603050405020304" pitchFamily="18" charset="0"/>
                          <a:ea typeface="Times New Roman" panose="02020603050405020304" pitchFamily="18" charset="0"/>
                        </a:rPr>
                        <a:t> </a:t>
                      </a:r>
                      <a:endParaRPr lang="en-US" sz="1400" dirty="0">
                        <a:solidFill>
                          <a:srgbClr val="C00000"/>
                        </a:solidFill>
                        <a:effectLst/>
                        <a:latin typeface="Times New Roman" panose="02020603050405020304" pitchFamily="18" charset="0"/>
                        <a:ea typeface="Times New Roman" panose="02020603050405020304" pitchFamily="18" charset="0"/>
                      </a:endParaRPr>
                    </a:p>
                    <a:p>
                      <a:pPr marL="191770" marR="391795" algn="ctr">
                        <a:spcBef>
                          <a:spcPts val="5"/>
                        </a:spcBef>
                        <a:spcAft>
                          <a:spcPts val="0"/>
                        </a:spcAft>
                      </a:pPr>
                      <a:r>
                        <a:rPr lang="es-ES" sz="1400" dirty="0">
                          <a:solidFill>
                            <a:srgbClr val="C00000"/>
                          </a:solidFill>
                          <a:effectLst/>
                          <a:latin typeface="Times New Roman" panose="02020603050405020304" pitchFamily="18" charset="0"/>
                          <a:ea typeface="Times New Roman" panose="02020603050405020304" pitchFamily="18" charset="0"/>
                        </a:rPr>
                        <a:t>Caperucita Roja</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spcBef>
                          <a:spcPts val="20"/>
                        </a:spcBef>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30530" marR="628015" algn="ctr">
                        <a:spcBef>
                          <a:spcPts val="5"/>
                        </a:spcBef>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Contado por el lobo feroz</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124948672"/>
                  </a:ext>
                </a:extLst>
              </a:tr>
              <a:tr h="431800">
                <a:tc>
                  <a:txBody>
                    <a:bodyPr/>
                    <a:lstStyle/>
                    <a:p>
                      <a:pPr>
                        <a:spcBef>
                          <a:spcPts val="15"/>
                        </a:spcBef>
                        <a:spcAft>
                          <a:spcPts val="0"/>
                        </a:spcAft>
                      </a:pPr>
                      <a:r>
                        <a:rPr lang="es-ES" sz="1400" dirty="0">
                          <a:solidFill>
                            <a:srgbClr val="C00000"/>
                          </a:solidFill>
                          <a:effectLst/>
                          <a:latin typeface="Times New Roman" panose="02020603050405020304" pitchFamily="18" charset="0"/>
                          <a:ea typeface="Times New Roman" panose="02020603050405020304" pitchFamily="18" charset="0"/>
                        </a:rPr>
                        <a:t> </a:t>
                      </a:r>
                      <a:endParaRPr lang="en-US" sz="1400" dirty="0">
                        <a:solidFill>
                          <a:srgbClr val="C00000"/>
                        </a:solidFill>
                        <a:effectLst/>
                        <a:latin typeface="Times New Roman" panose="02020603050405020304" pitchFamily="18" charset="0"/>
                        <a:ea typeface="Times New Roman" panose="02020603050405020304" pitchFamily="18" charset="0"/>
                      </a:endParaRPr>
                    </a:p>
                    <a:p>
                      <a:pPr marL="191770" marR="392430" algn="ctr">
                        <a:spcAft>
                          <a:spcPts val="0"/>
                        </a:spcAft>
                      </a:pPr>
                      <a:r>
                        <a:rPr lang="es-ES" sz="1400" dirty="0">
                          <a:solidFill>
                            <a:srgbClr val="C00000"/>
                          </a:solidFill>
                          <a:effectLst/>
                          <a:latin typeface="Times New Roman" panose="02020603050405020304" pitchFamily="18" charset="0"/>
                          <a:ea typeface="Times New Roman" panose="02020603050405020304" pitchFamily="18" charset="0"/>
                        </a:rPr>
                        <a:t>Blanca Nieves</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spcBef>
                          <a:spcPts val="15"/>
                        </a:spcBef>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30530" marR="632460" algn="ctr">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Contado por la madrastra o por un enanito</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extLst>
                  <a:ext uri="{0D108BD9-81ED-4DB2-BD59-A6C34878D82A}">
                    <a16:rowId xmlns:a16="http://schemas.microsoft.com/office/drawing/2014/main" val="1994606307"/>
                  </a:ext>
                </a:extLst>
              </a:tr>
              <a:tr h="431800">
                <a:tc>
                  <a:txBody>
                    <a:bodyPr/>
                    <a:lstStyle/>
                    <a:p>
                      <a:pPr>
                        <a:spcBef>
                          <a:spcPts val="15"/>
                        </a:spcBef>
                        <a:spcAft>
                          <a:spcPts val="0"/>
                        </a:spcAft>
                      </a:pPr>
                      <a:r>
                        <a:rPr lang="es-ES" sz="1400">
                          <a:solidFill>
                            <a:srgbClr val="C00000"/>
                          </a:solidFill>
                          <a:effectLst/>
                          <a:latin typeface="Times New Roman" panose="02020603050405020304" pitchFamily="18" charset="0"/>
                          <a:ea typeface="Times New Roman" panose="02020603050405020304" pitchFamily="18" charset="0"/>
                        </a:rPr>
                        <a:t> </a:t>
                      </a:r>
                      <a:endParaRPr lang="en-US" sz="1400">
                        <a:solidFill>
                          <a:srgbClr val="C00000"/>
                        </a:solidFill>
                        <a:effectLst/>
                        <a:latin typeface="Times New Roman" panose="02020603050405020304" pitchFamily="18" charset="0"/>
                        <a:ea typeface="Times New Roman" panose="02020603050405020304" pitchFamily="18" charset="0"/>
                      </a:endParaRPr>
                    </a:p>
                    <a:p>
                      <a:pPr marL="191770" marR="393700" algn="ctr">
                        <a:spcAft>
                          <a:spcPts val="0"/>
                        </a:spcAft>
                      </a:pPr>
                      <a:r>
                        <a:rPr lang="es-ES" sz="1400">
                          <a:solidFill>
                            <a:srgbClr val="C00000"/>
                          </a:solidFill>
                          <a:effectLst/>
                          <a:latin typeface="Times New Roman" panose="02020603050405020304" pitchFamily="18" charset="0"/>
                          <a:ea typeface="Times New Roman" panose="02020603050405020304" pitchFamily="18" charset="0"/>
                        </a:rPr>
                        <a:t>La Bella Durmiente</a:t>
                      </a:r>
                      <a:endParaRPr lang="en-US" sz="1400">
                        <a:solidFill>
                          <a:srgbClr val="C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spcBef>
                          <a:spcPts val="15"/>
                        </a:spcBef>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30530" marR="628015" algn="ctr">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Contado por la hada mala</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930151033"/>
                  </a:ext>
                </a:extLst>
              </a:tr>
              <a:tr h="431800">
                <a:tc>
                  <a:txBody>
                    <a:bodyPr/>
                    <a:lstStyle/>
                    <a:p>
                      <a:pPr>
                        <a:spcBef>
                          <a:spcPts val="15"/>
                        </a:spcBef>
                        <a:spcAft>
                          <a:spcPts val="0"/>
                        </a:spcAft>
                      </a:pPr>
                      <a:r>
                        <a:rPr lang="es-ES" sz="1400">
                          <a:solidFill>
                            <a:srgbClr val="C00000"/>
                          </a:solidFill>
                          <a:effectLst/>
                          <a:latin typeface="Times New Roman" panose="02020603050405020304" pitchFamily="18" charset="0"/>
                          <a:ea typeface="Times New Roman" panose="02020603050405020304" pitchFamily="18" charset="0"/>
                        </a:rPr>
                        <a:t> </a:t>
                      </a:r>
                      <a:endParaRPr lang="en-US" sz="1400">
                        <a:solidFill>
                          <a:srgbClr val="C00000"/>
                        </a:solidFill>
                        <a:effectLst/>
                        <a:latin typeface="Times New Roman" panose="02020603050405020304" pitchFamily="18" charset="0"/>
                        <a:ea typeface="Times New Roman" panose="02020603050405020304" pitchFamily="18" charset="0"/>
                      </a:endParaRPr>
                    </a:p>
                    <a:p>
                      <a:pPr marL="191770" marR="389890" algn="ctr">
                        <a:spcAft>
                          <a:spcPts val="0"/>
                        </a:spcAft>
                      </a:pPr>
                      <a:r>
                        <a:rPr lang="es-ES" sz="1400">
                          <a:solidFill>
                            <a:srgbClr val="C00000"/>
                          </a:solidFill>
                          <a:effectLst/>
                          <a:latin typeface="Times New Roman" panose="02020603050405020304" pitchFamily="18" charset="0"/>
                          <a:ea typeface="Times New Roman" panose="02020603050405020304" pitchFamily="18" charset="0"/>
                        </a:rPr>
                        <a:t>Ricitos de oro</a:t>
                      </a:r>
                      <a:endParaRPr lang="en-US" sz="1400">
                        <a:solidFill>
                          <a:srgbClr val="C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spcBef>
                          <a:spcPts val="15"/>
                        </a:spcBef>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30530" marR="631190" algn="ctr">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Contado por mamá oso o el osito</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extLst>
                  <a:ext uri="{0D108BD9-81ED-4DB2-BD59-A6C34878D82A}">
                    <a16:rowId xmlns:a16="http://schemas.microsoft.com/office/drawing/2014/main" val="3129862758"/>
                  </a:ext>
                </a:extLst>
              </a:tr>
              <a:tr h="431800">
                <a:tc>
                  <a:txBody>
                    <a:bodyPr/>
                    <a:lstStyle/>
                    <a:p>
                      <a:pPr>
                        <a:spcBef>
                          <a:spcPts val="15"/>
                        </a:spcBef>
                        <a:spcAft>
                          <a:spcPts val="0"/>
                        </a:spcAft>
                      </a:pPr>
                      <a:r>
                        <a:rPr lang="es-ES" sz="1400" dirty="0">
                          <a:solidFill>
                            <a:srgbClr val="C00000"/>
                          </a:solidFill>
                          <a:effectLst/>
                          <a:latin typeface="Times New Roman" panose="02020603050405020304" pitchFamily="18" charset="0"/>
                          <a:ea typeface="Times New Roman" panose="02020603050405020304" pitchFamily="18" charset="0"/>
                        </a:rPr>
                        <a:t> </a:t>
                      </a:r>
                      <a:endParaRPr lang="en-US" sz="1400" dirty="0">
                        <a:solidFill>
                          <a:srgbClr val="C00000"/>
                        </a:solidFill>
                        <a:effectLst/>
                        <a:latin typeface="Times New Roman" panose="02020603050405020304" pitchFamily="18" charset="0"/>
                        <a:ea typeface="Times New Roman" panose="02020603050405020304" pitchFamily="18" charset="0"/>
                      </a:endParaRPr>
                    </a:p>
                    <a:p>
                      <a:pPr marL="191770" marR="394335" algn="ctr">
                        <a:spcAft>
                          <a:spcPts val="0"/>
                        </a:spcAft>
                      </a:pPr>
                      <a:r>
                        <a:rPr lang="es-ES" sz="1400" dirty="0">
                          <a:solidFill>
                            <a:srgbClr val="C00000"/>
                          </a:solidFill>
                          <a:effectLst/>
                          <a:latin typeface="Times New Roman" panose="02020603050405020304" pitchFamily="18" charset="0"/>
                          <a:ea typeface="Times New Roman" panose="02020603050405020304" pitchFamily="18" charset="0"/>
                        </a:rPr>
                        <a:t>Las habichuelas mágicas</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spcBef>
                          <a:spcPts val="15"/>
                        </a:spcBef>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30530" marR="629920" algn="ctr">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Contado por el ogro</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278125383"/>
                  </a:ext>
                </a:extLst>
              </a:tr>
              <a:tr h="431800">
                <a:tc>
                  <a:txBody>
                    <a:bodyPr/>
                    <a:lstStyle/>
                    <a:p>
                      <a:pPr>
                        <a:spcBef>
                          <a:spcPts val="15"/>
                        </a:spcBef>
                        <a:spcAft>
                          <a:spcPts val="0"/>
                        </a:spcAft>
                      </a:pPr>
                      <a:r>
                        <a:rPr lang="es-ES" sz="1400" dirty="0">
                          <a:solidFill>
                            <a:srgbClr val="C00000"/>
                          </a:solidFill>
                          <a:effectLst/>
                          <a:latin typeface="Times New Roman" panose="02020603050405020304" pitchFamily="18" charset="0"/>
                          <a:ea typeface="Times New Roman" panose="02020603050405020304" pitchFamily="18" charset="0"/>
                        </a:rPr>
                        <a:t> </a:t>
                      </a:r>
                      <a:endParaRPr lang="es-ES" sz="1400" dirty="0" smtClean="0">
                        <a:solidFill>
                          <a:srgbClr val="C00000"/>
                        </a:solidFill>
                        <a:effectLst/>
                        <a:latin typeface="Times New Roman" panose="02020603050405020304" pitchFamily="18" charset="0"/>
                        <a:ea typeface="Times New Roman" panose="02020603050405020304" pitchFamily="18" charset="0"/>
                      </a:endParaRPr>
                    </a:p>
                    <a:p>
                      <a:pPr algn="ctr">
                        <a:spcBef>
                          <a:spcPts val="15"/>
                        </a:spcBef>
                        <a:spcAft>
                          <a:spcPts val="0"/>
                        </a:spcAft>
                      </a:pPr>
                      <a:r>
                        <a:rPr lang="en-US" sz="1400" baseline="0" dirty="0" smtClean="0">
                          <a:solidFill>
                            <a:srgbClr val="C00000"/>
                          </a:solidFill>
                          <a:effectLst/>
                          <a:latin typeface="Times New Roman" panose="02020603050405020304" pitchFamily="18" charset="0"/>
                          <a:ea typeface="Times New Roman" panose="02020603050405020304" pitchFamily="18" charset="0"/>
                        </a:rPr>
                        <a:t> El </a:t>
                      </a:r>
                      <a:r>
                        <a:rPr lang="en-US" sz="1400" baseline="0" dirty="0" err="1" smtClean="0">
                          <a:solidFill>
                            <a:srgbClr val="C00000"/>
                          </a:solidFill>
                          <a:effectLst/>
                          <a:latin typeface="Times New Roman" panose="02020603050405020304" pitchFamily="18" charset="0"/>
                          <a:ea typeface="Times New Roman" panose="02020603050405020304" pitchFamily="18" charset="0"/>
                        </a:rPr>
                        <a:t>patito</a:t>
                      </a:r>
                      <a:r>
                        <a:rPr lang="en-US" sz="1400" baseline="0" dirty="0" smtClean="0">
                          <a:solidFill>
                            <a:srgbClr val="C00000"/>
                          </a:solidFill>
                          <a:effectLst/>
                          <a:latin typeface="Times New Roman" panose="02020603050405020304" pitchFamily="18" charset="0"/>
                          <a:ea typeface="Times New Roman" panose="02020603050405020304" pitchFamily="18" charset="0"/>
                        </a:rPr>
                        <a:t> </a:t>
                      </a:r>
                      <a:r>
                        <a:rPr lang="en-US" sz="1400" baseline="0" dirty="0" err="1" smtClean="0">
                          <a:solidFill>
                            <a:srgbClr val="C00000"/>
                          </a:solidFill>
                          <a:effectLst/>
                          <a:latin typeface="Times New Roman" panose="02020603050405020304" pitchFamily="18" charset="0"/>
                          <a:ea typeface="Times New Roman" panose="02020603050405020304" pitchFamily="18" charset="0"/>
                        </a:rPr>
                        <a:t>feo</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tc>
                  <a:txBody>
                    <a:bodyPr/>
                    <a:lstStyle/>
                    <a:p>
                      <a:pPr>
                        <a:spcBef>
                          <a:spcPts val="15"/>
                        </a:spcBef>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430530" marR="629920" algn="ctr">
                        <a:spcAft>
                          <a:spcPts val="0"/>
                        </a:spcAft>
                      </a:pPr>
                      <a:r>
                        <a:rPr lang="es-ES" sz="1400" dirty="0">
                          <a:solidFill>
                            <a:srgbClr val="000000"/>
                          </a:solidFill>
                          <a:effectLst/>
                          <a:latin typeface="Times New Roman" panose="02020603050405020304" pitchFamily="18" charset="0"/>
                          <a:ea typeface="Times New Roman" panose="02020603050405020304" pitchFamily="18" charset="0"/>
                        </a:rPr>
                        <a:t>Contado por </a:t>
                      </a:r>
                      <a:r>
                        <a:rPr lang="es-ES" sz="1400" dirty="0" smtClean="0">
                          <a:solidFill>
                            <a:srgbClr val="000000"/>
                          </a:solidFill>
                          <a:effectLst/>
                          <a:latin typeface="Times New Roman" panose="02020603050405020304" pitchFamily="18" charset="0"/>
                          <a:ea typeface="Times New Roman" panose="02020603050405020304" pitchFamily="18" charset="0"/>
                        </a:rPr>
                        <a:t>el</a:t>
                      </a:r>
                      <a:r>
                        <a:rPr lang="es-ES" sz="1400" baseline="0" dirty="0" smtClean="0">
                          <a:solidFill>
                            <a:srgbClr val="000000"/>
                          </a:solidFill>
                          <a:effectLst/>
                          <a:latin typeface="Times New Roman" panose="02020603050405020304" pitchFamily="18" charset="0"/>
                          <a:ea typeface="Times New Roman" panose="02020603050405020304" pitchFamily="18" charset="0"/>
                        </a:rPr>
                        <a:t> patito</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solidFill>
                      <a:srgbClr val="DAEEF3"/>
                    </a:solidFill>
                  </a:tcPr>
                </a:tc>
                <a:extLst>
                  <a:ext uri="{0D108BD9-81ED-4DB2-BD59-A6C34878D82A}">
                    <a16:rowId xmlns:a16="http://schemas.microsoft.com/office/drawing/2014/main" val="395653699"/>
                  </a:ext>
                </a:extLst>
              </a:tr>
            </a:tbl>
          </a:graphicData>
        </a:graphic>
      </p:graphicFrame>
    </p:spTree>
    <p:extLst>
      <p:ext uri="{BB962C8B-B14F-4D97-AF65-F5344CB8AC3E}">
        <p14:creationId xmlns:p14="http://schemas.microsoft.com/office/powerpoint/2010/main" val="3368806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r>
              <a:rPr lang="es-ES" b="1" dirty="0"/>
              <a:t>Crear cuentos a partir de situaciones graciosas</a:t>
            </a:r>
            <a:r>
              <a:rPr lang="en-US" b="1" dirty="0"/>
              <a:t/>
            </a:r>
            <a:br>
              <a:rPr lang="en-US" b="1" dirty="0"/>
            </a:br>
            <a:endParaRPr lang="en-US" dirty="0"/>
          </a:p>
        </p:txBody>
      </p:sp>
      <p:sp>
        <p:nvSpPr>
          <p:cNvPr id="3" name="Marcador de contenido 2"/>
          <p:cNvSpPr>
            <a:spLocks noGrp="1"/>
          </p:cNvSpPr>
          <p:nvPr>
            <p:ph idx="1"/>
          </p:nvPr>
        </p:nvSpPr>
        <p:spPr>
          <a:xfrm>
            <a:off x="1024128" y="2286000"/>
            <a:ext cx="4836345" cy="4023360"/>
          </a:xfrm>
        </p:spPr>
        <p:txBody>
          <a:bodyPr/>
          <a:lstStyle/>
          <a:p>
            <a:r>
              <a:rPr lang="es-ES" dirty="0"/>
              <a:t>Anima a los participantes para escribir historias divertidas a partir de una primera línea graciosa. </a:t>
            </a:r>
            <a:endParaRPr lang="en-US" dirty="0"/>
          </a:p>
          <a:p>
            <a:r>
              <a:rPr lang="es-ES" dirty="0"/>
              <a:t>Para hacerlo, invita a los participantes a seleccionar una casilla de cada columna, puede ser combinando las filas y formar así la primera línea de su nuevo y fabuloso cuento. Siguen escribiendo el cuento a partir de las casillas seleccionadas. ¡La imaginación no tiene límites!</a:t>
            </a:r>
            <a:endParaRPr lang="en-US" dirty="0"/>
          </a:p>
          <a:p>
            <a:endParaRPr lang="en-US" dirty="0"/>
          </a:p>
        </p:txBody>
      </p:sp>
      <p:graphicFrame>
        <p:nvGraphicFramePr>
          <p:cNvPr id="4" name="Tabla 3"/>
          <p:cNvGraphicFramePr>
            <a:graphicFrameLocks noGrp="1"/>
          </p:cNvGraphicFramePr>
          <p:nvPr>
            <p:extLst>
              <p:ext uri="{D42A27DB-BD31-4B8C-83A1-F6EECF244321}">
                <p14:modId xmlns:p14="http://schemas.microsoft.com/office/powerpoint/2010/main" val="262920803"/>
              </p:ext>
            </p:extLst>
          </p:nvPr>
        </p:nvGraphicFramePr>
        <p:xfrm>
          <a:off x="6501036" y="1335024"/>
          <a:ext cx="5067112" cy="5373869"/>
        </p:xfrm>
        <a:graphic>
          <a:graphicData uri="http://schemas.openxmlformats.org/drawingml/2006/table">
            <a:tbl>
              <a:tblPr>
                <a:tableStyleId>{5C22544A-7EE6-4342-B048-85BDC9FD1C3A}</a:tableStyleId>
              </a:tblPr>
              <a:tblGrid>
                <a:gridCol w="1687840">
                  <a:extLst>
                    <a:ext uri="{9D8B030D-6E8A-4147-A177-3AD203B41FA5}">
                      <a16:colId xmlns:a16="http://schemas.microsoft.com/office/drawing/2014/main" val="447130366"/>
                    </a:ext>
                  </a:extLst>
                </a:gridCol>
                <a:gridCol w="1671680">
                  <a:extLst>
                    <a:ext uri="{9D8B030D-6E8A-4147-A177-3AD203B41FA5}">
                      <a16:colId xmlns:a16="http://schemas.microsoft.com/office/drawing/2014/main" val="2132490673"/>
                    </a:ext>
                  </a:extLst>
                </a:gridCol>
                <a:gridCol w="1707592">
                  <a:extLst>
                    <a:ext uri="{9D8B030D-6E8A-4147-A177-3AD203B41FA5}">
                      <a16:colId xmlns:a16="http://schemas.microsoft.com/office/drawing/2014/main" val="550962517"/>
                    </a:ext>
                  </a:extLst>
                </a:gridCol>
              </a:tblGrid>
              <a:tr h="330620">
                <a:tc>
                  <a:txBody>
                    <a:bodyPr/>
                    <a:lstStyle/>
                    <a:p>
                      <a:pPr marR="748030" algn="ctr">
                        <a:lnSpc>
                          <a:spcPct val="113000"/>
                        </a:lnSpc>
                        <a:spcAft>
                          <a:spcPts val="0"/>
                        </a:spcAft>
                      </a:pPr>
                      <a:r>
                        <a:rPr lang="es-ES" sz="1400" dirty="0">
                          <a:effectLst/>
                        </a:rPr>
                        <a:t>Cita</a:t>
                      </a:r>
                      <a:endParaRPr lang="en-US" sz="1400" dirty="0">
                        <a:effectLst/>
                        <a:latin typeface="Times New Roman" panose="02020603050405020304" pitchFamily="18" charset="0"/>
                        <a:ea typeface="Times New Roman" panose="02020603050405020304" pitchFamily="18" charset="0"/>
                      </a:endParaRPr>
                    </a:p>
                  </a:txBody>
                  <a:tcPr marL="64687" marR="64687" marT="0" marB="0">
                    <a:solidFill>
                      <a:srgbClr val="FFC000"/>
                    </a:solidFill>
                  </a:tcPr>
                </a:tc>
                <a:tc>
                  <a:txBody>
                    <a:bodyPr/>
                    <a:lstStyle/>
                    <a:p>
                      <a:pPr algn="ctr">
                        <a:lnSpc>
                          <a:spcPct val="113000"/>
                        </a:lnSpc>
                        <a:spcAft>
                          <a:spcPts val="0"/>
                        </a:spcAft>
                      </a:pPr>
                      <a:r>
                        <a:rPr lang="es-ES" sz="1400" dirty="0">
                          <a:effectLst/>
                        </a:rPr>
                        <a:t>Personaje</a:t>
                      </a:r>
                      <a:endParaRPr lang="en-US" sz="1400" dirty="0">
                        <a:effectLst/>
                        <a:latin typeface="Times New Roman" panose="02020603050405020304" pitchFamily="18" charset="0"/>
                        <a:ea typeface="Times New Roman" panose="02020603050405020304" pitchFamily="18" charset="0"/>
                      </a:endParaRPr>
                    </a:p>
                  </a:txBody>
                  <a:tcPr marL="64687" marR="64687" marT="0" marB="0">
                    <a:solidFill>
                      <a:srgbClr val="FFC000"/>
                    </a:solidFill>
                  </a:tcPr>
                </a:tc>
                <a:tc>
                  <a:txBody>
                    <a:bodyPr/>
                    <a:lstStyle/>
                    <a:p>
                      <a:pPr algn="ctr">
                        <a:lnSpc>
                          <a:spcPct val="113000"/>
                        </a:lnSpc>
                        <a:spcAft>
                          <a:spcPts val="0"/>
                        </a:spcAft>
                      </a:pPr>
                      <a:r>
                        <a:rPr lang="es-ES" sz="1400" dirty="0">
                          <a:effectLst/>
                        </a:rPr>
                        <a:t>Situación</a:t>
                      </a:r>
                      <a:endParaRPr lang="en-US" sz="1400" dirty="0">
                        <a:effectLst/>
                        <a:latin typeface="Times New Roman" panose="02020603050405020304" pitchFamily="18" charset="0"/>
                        <a:ea typeface="Times New Roman" panose="02020603050405020304" pitchFamily="18" charset="0"/>
                      </a:endParaRPr>
                    </a:p>
                  </a:txBody>
                  <a:tcPr marL="64687" marR="64687" marT="0" marB="0">
                    <a:solidFill>
                      <a:srgbClr val="FFC000"/>
                    </a:solidFill>
                  </a:tcPr>
                </a:tc>
                <a:extLst>
                  <a:ext uri="{0D108BD9-81ED-4DB2-BD59-A6C34878D82A}">
                    <a16:rowId xmlns:a16="http://schemas.microsoft.com/office/drawing/2014/main" val="4239575"/>
                  </a:ext>
                </a:extLst>
              </a:tr>
              <a:tr h="495331">
                <a:tc>
                  <a:txBody>
                    <a:bodyPr/>
                    <a:lstStyle/>
                    <a:p>
                      <a:pPr marL="62230">
                        <a:lnSpc>
                          <a:spcPct val="113000"/>
                        </a:lnSpc>
                        <a:spcAft>
                          <a:spcPts val="0"/>
                        </a:spcAft>
                      </a:pPr>
                      <a:r>
                        <a:rPr lang="es-ES" sz="1400" dirty="0">
                          <a:solidFill>
                            <a:srgbClr val="C00000"/>
                          </a:solidFill>
                          <a:effectLst/>
                        </a:rPr>
                        <a:t>“¡Ahora o nunca!”,</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4687" marR="64687" marT="0" marB="0"/>
                </a:tc>
                <a:tc>
                  <a:txBody>
                    <a:bodyPr/>
                    <a:lstStyle/>
                    <a:p>
                      <a:pPr marL="45085">
                        <a:lnSpc>
                          <a:spcPct val="111000"/>
                        </a:lnSpc>
                        <a:spcAft>
                          <a:spcPts val="0"/>
                        </a:spcAft>
                      </a:pPr>
                      <a:r>
                        <a:rPr lang="es-ES" sz="1400" dirty="0">
                          <a:effectLst/>
                        </a:rPr>
                        <a:t>Dijo Cristóbal Colón</a:t>
                      </a:r>
                      <a:endParaRPr lang="en-US" sz="1400" dirty="0">
                        <a:effectLst/>
                        <a:latin typeface="Times New Roman" panose="02020603050405020304" pitchFamily="18" charset="0"/>
                        <a:ea typeface="Times New Roman" panose="02020603050405020304" pitchFamily="18" charset="0"/>
                      </a:endParaRPr>
                    </a:p>
                  </a:txBody>
                  <a:tcPr marL="64687" marR="64687" marT="0" marB="0"/>
                </a:tc>
                <a:tc>
                  <a:txBody>
                    <a:bodyPr/>
                    <a:lstStyle/>
                    <a:p>
                      <a:pPr marL="67945">
                        <a:spcAft>
                          <a:spcPts val="0"/>
                        </a:spcAft>
                      </a:pPr>
                      <a:r>
                        <a:rPr lang="es-ES" sz="1400" dirty="0">
                          <a:solidFill>
                            <a:srgbClr val="002060"/>
                          </a:solidFill>
                          <a:effectLst/>
                        </a:rPr>
                        <a:t>Mientras me agarraba el brazo.</a:t>
                      </a:r>
                      <a:endParaRPr lang="en-US" sz="1400" dirty="0">
                        <a:solidFill>
                          <a:srgbClr val="002060"/>
                        </a:solidFill>
                        <a:effectLst/>
                        <a:latin typeface="Times New Roman" panose="02020603050405020304" pitchFamily="18" charset="0"/>
                        <a:ea typeface="Times New Roman" panose="02020603050405020304" pitchFamily="18" charset="0"/>
                      </a:endParaRPr>
                    </a:p>
                  </a:txBody>
                  <a:tcPr marL="64687" marR="64687" marT="0" marB="0"/>
                </a:tc>
                <a:extLst>
                  <a:ext uri="{0D108BD9-81ED-4DB2-BD59-A6C34878D82A}">
                    <a16:rowId xmlns:a16="http://schemas.microsoft.com/office/drawing/2014/main" val="2311374890"/>
                  </a:ext>
                </a:extLst>
              </a:tr>
              <a:tr h="495331">
                <a:tc>
                  <a:txBody>
                    <a:bodyPr/>
                    <a:lstStyle/>
                    <a:p>
                      <a:pPr marL="62230">
                        <a:lnSpc>
                          <a:spcPct val="113000"/>
                        </a:lnSpc>
                        <a:spcAft>
                          <a:spcPts val="0"/>
                        </a:spcAft>
                      </a:pPr>
                      <a:r>
                        <a:rPr lang="es-ES" sz="1400" dirty="0">
                          <a:solidFill>
                            <a:srgbClr val="C00000"/>
                          </a:solidFill>
                          <a:effectLst/>
                        </a:rPr>
                        <a:t>“¿En dónde estoy?”,</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4687" marR="64687" marT="0" marB="0"/>
                </a:tc>
                <a:tc>
                  <a:txBody>
                    <a:bodyPr/>
                    <a:lstStyle/>
                    <a:p>
                      <a:pPr marL="45085" marR="240665">
                        <a:spcAft>
                          <a:spcPts val="0"/>
                        </a:spcAft>
                      </a:pPr>
                      <a:r>
                        <a:rPr lang="es-ES" sz="1400">
                          <a:effectLst/>
                        </a:rPr>
                        <a:t>Dijo el señor Cepillo de dientes</a:t>
                      </a:r>
                      <a:endParaRPr lang="en-US" sz="1400">
                        <a:effectLst/>
                        <a:latin typeface="Times New Roman" panose="02020603050405020304" pitchFamily="18" charset="0"/>
                        <a:ea typeface="Times New Roman" panose="02020603050405020304" pitchFamily="18" charset="0"/>
                      </a:endParaRPr>
                    </a:p>
                  </a:txBody>
                  <a:tcPr marL="64687" marR="64687" marT="0" marB="0"/>
                </a:tc>
                <a:tc>
                  <a:txBody>
                    <a:bodyPr/>
                    <a:lstStyle/>
                    <a:p>
                      <a:pPr marL="67945" marR="304800">
                        <a:spcAft>
                          <a:spcPts val="0"/>
                        </a:spcAft>
                      </a:pPr>
                      <a:r>
                        <a:rPr lang="es-ES" sz="1400" dirty="0">
                          <a:solidFill>
                            <a:srgbClr val="002060"/>
                          </a:solidFill>
                          <a:effectLst/>
                        </a:rPr>
                        <a:t>Mientras se bajaba del carro.</a:t>
                      </a:r>
                      <a:endParaRPr lang="en-US" sz="1400" dirty="0">
                        <a:solidFill>
                          <a:srgbClr val="002060"/>
                        </a:solidFill>
                        <a:effectLst/>
                        <a:latin typeface="Times New Roman" panose="02020603050405020304" pitchFamily="18" charset="0"/>
                        <a:ea typeface="Times New Roman" panose="02020603050405020304" pitchFamily="18" charset="0"/>
                      </a:endParaRPr>
                    </a:p>
                  </a:txBody>
                  <a:tcPr marL="64687" marR="64687" marT="0" marB="0"/>
                </a:tc>
                <a:extLst>
                  <a:ext uri="{0D108BD9-81ED-4DB2-BD59-A6C34878D82A}">
                    <a16:rowId xmlns:a16="http://schemas.microsoft.com/office/drawing/2014/main" val="4059853880"/>
                  </a:ext>
                </a:extLst>
              </a:tr>
              <a:tr h="700352">
                <a:tc>
                  <a:txBody>
                    <a:bodyPr/>
                    <a:lstStyle/>
                    <a:p>
                      <a:pPr marL="62230" marR="481330">
                        <a:spcAft>
                          <a:spcPts val="0"/>
                        </a:spcAft>
                      </a:pPr>
                      <a:r>
                        <a:rPr lang="es-ES" sz="1400" dirty="0">
                          <a:solidFill>
                            <a:srgbClr val="C00000"/>
                          </a:solidFill>
                          <a:effectLst/>
                        </a:rPr>
                        <a:t>“¿Durante Cuánto tiempo me quedé</a:t>
                      </a:r>
                      <a:endParaRPr lang="en-US" sz="1400" dirty="0">
                        <a:solidFill>
                          <a:srgbClr val="C00000"/>
                        </a:solidFill>
                        <a:effectLst/>
                      </a:endParaRPr>
                    </a:p>
                    <a:p>
                      <a:pPr marL="62230">
                        <a:lnSpc>
                          <a:spcPct val="106000"/>
                        </a:lnSpc>
                        <a:spcAft>
                          <a:spcPts val="0"/>
                        </a:spcAft>
                      </a:pPr>
                      <a:r>
                        <a:rPr lang="es-ES" sz="1400" dirty="0">
                          <a:solidFill>
                            <a:srgbClr val="C00000"/>
                          </a:solidFill>
                          <a:effectLst/>
                        </a:rPr>
                        <a:t>dormido?”,</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4687" marR="64687" marT="0" marB="0"/>
                </a:tc>
                <a:tc>
                  <a:txBody>
                    <a:bodyPr/>
                    <a:lstStyle/>
                    <a:p>
                      <a:pPr marL="45085" marR="367665">
                        <a:spcAft>
                          <a:spcPts val="0"/>
                        </a:spcAft>
                      </a:pPr>
                      <a:r>
                        <a:rPr lang="es-ES" sz="1400">
                          <a:effectLst/>
                        </a:rPr>
                        <a:t>Dijo la directora de la escuela,</a:t>
                      </a:r>
                      <a:endParaRPr lang="en-US" sz="1400">
                        <a:effectLst/>
                        <a:latin typeface="Times New Roman" panose="02020603050405020304" pitchFamily="18" charset="0"/>
                        <a:ea typeface="Times New Roman" panose="02020603050405020304" pitchFamily="18" charset="0"/>
                      </a:endParaRPr>
                    </a:p>
                  </a:txBody>
                  <a:tcPr marL="64687" marR="64687" marT="0" marB="0"/>
                </a:tc>
                <a:tc>
                  <a:txBody>
                    <a:bodyPr/>
                    <a:lstStyle/>
                    <a:p>
                      <a:pPr marL="67945" marR="304800">
                        <a:spcAft>
                          <a:spcPts val="0"/>
                        </a:spcAft>
                      </a:pPr>
                      <a:r>
                        <a:rPr lang="es-ES" sz="1400" dirty="0">
                          <a:solidFill>
                            <a:srgbClr val="002060"/>
                          </a:solidFill>
                          <a:effectLst/>
                        </a:rPr>
                        <a:t>Mientras ajustaba su equipo especial.</a:t>
                      </a:r>
                      <a:endParaRPr lang="en-US" sz="1400" dirty="0">
                        <a:solidFill>
                          <a:srgbClr val="002060"/>
                        </a:solidFill>
                        <a:effectLst/>
                        <a:latin typeface="Times New Roman" panose="02020603050405020304" pitchFamily="18" charset="0"/>
                        <a:ea typeface="Times New Roman" panose="02020603050405020304" pitchFamily="18" charset="0"/>
                      </a:endParaRPr>
                    </a:p>
                  </a:txBody>
                  <a:tcPr marL="64687" marR="64687" marT="0" marB="0"/>
                </a:tc>
                <a:extLst>
                  <a:ext uri="{0D108BD9-81ED-4DB2-BD59-A6C34878D82A}">
                    <a16:rowId xmlns:a16="http://schemas.microsoft.com/office/drawing/2014/main" val="2955102047"/>
                  </a:ext>
                </a:extLst>
              </a:tr>
              <a:tr h="492935">
                <a:tc>
                  <a:txBody>
                    <a:bodyPr/>
                    <a:lstStyle/>
                    <a:p>
                      <a:pPr marL="62230" marR="269875">
                        <a:spcAft>
                          <a:spcPts val="0"/>
                        </a:spcAft>
                      </a:pPr>
                      <a:r>
                        <a:rPr lang="es-ES" sz="1400" dirty="0">
                          <a:solidFill>
                            <a:srgbClr val="C00000"/>
                          </a:solidFill>
                          <a:effectLst/>
                        </a:rPr>
                        <a:t>“Escóndete, antes que nos vean”,</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4687" marR="64687" marT="0" marB="0"/>
                </a:tc>
                <a:tc>
                  <a:txBody>
                    <a:bodyPr/>
                    <a:lstStyle/>
                    <a:p>
                      <a:pPr marL="45085">
                        <a:lnSpc>
                          <a:spcPct val="110000"/>
                        </a:lnSpc>
                        <a:spcAft>
                          <a:spcPts val="0"/>
                        </a:spcAft>
                      </a:pPr>
                      <a:r>
                        <a:rPr lang="es-ES" sz="1400">
                          <a:effectLst/>
                        </a:rPr>
                        <a:t>Dijo el rey</a:t>
                      </a:r>
                      <a:endParaRPr lang="en-US" sz="1400">
                        <a:effectLst/>
                        <a:latin typeface="Times New Roman" panose="02020603050405020304" pitchFamily="18" charset="0"/>
                        <a:ea typeface="Times New Roman" panose="02020603050405020304" pitchFamily="18" charset="0"/>
                      </a:endParaRPr>
                    </a:p>
                  </a:txBody>
                  <a:tcPr marL="64687" marR="64687" marT="0" marB="0"/>
                </a:tc>
                <a:tc>
                  <a:txBody>
                    <a:bodyPr/>
                    <a:lstStyle/>
                    <a:p>
                      <a:pPr marL="67945">
                        <a:spcAft>
                          <a:spcPts val="0"/>
                        </a:spcAft>
                      </a:pPr>
                      <a:r>
                        <a:rPr lang="es-ES" sz="1400" dirty="0">
                          <a:solidFill>
                            <a:srgbClr val="002060"/>
                          </a:solidFill>
                          <a:effectLst/>
                        </a:rPr>
                        <a:t>Mientras entraba al tenebroso castillo.</a:t>
                      </a:r>
                      <a:endParaRPr lang="en-US" sz="1400" dirty="0">
                        <a:solidFill>
                          <a:srgbClr val="002060"/>
                        </a:solidFill>
                        <a:effectLst/>
                        <a:latin typeface="Times New Roman" panose="02020603050405020304" pitchFamily="18" charset="0"/>
                        <a:ea typeface="Times New Roman" panose="02020603050405020304" pitchFamily="18" charset="0"/>
                      </a:endParaRPr>
                    </a:p>
                  </a:txBody>
                  <a:tcPr marL="64687" marR="64687" marT="0" marB="0"/>
                </a:tc>
                <a:extLst>
                  <a:ext uri="{0D108BD9-81ED-4DB2-BD59-A6C34878D82A}">
                    <a16:rowId xmlns:a16="http://schemas.microsoft.com/office/drawing/2014/main" val="1783232421"/>
                  </a:ext>
                </a:extLst>
              </a:tr>
              <a:tr h="495331">
                <a:tc>
                  <a:txBody>
                    <a:bodyPr/>
                    <a:lstStyle/>
                    <a:p>
                      <a:pPr marL="62230">
                        <a:lnSpc>
                          <a:spcPct val="113000"/>
                        </a:lnSpc>
                        <a:spcAft>
                          <a:spcPts val="0"/>
                        </a:spcAft>
                      </a:pPr>
                      <a:r>
                        <a:rPr lang="es-ES" sz="1400" dirty="0">
                          <a:solidFill>
                            <a:srgbClr val="C00000"/>
                          </a:solidFill>
                          <a:effectLst/>
                        </a:rPr>
                        <a:t>“¡Te atrapé!”,</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4687" marR="64687" marT="0" marB="0"/>
                </a:tc>
                <a:tc>
                  <a:txBody>
                    <a:bodyPr/>
                    <a:lstStyle/>
                    <a:p>
                      <a:pPr marL="45085">
                        <a:lnSpc>
                          <a:spcPct val="111000"/>
                        </a:lnSpc>
                        <a:spcAft>
                          <a:spcPts val="0"/>
                        </a:spcAft>
                      </a:pPr>
                      <a:r>
                        <a:rPr lang="es-ES" sz="1400">
                          <a:effectLst/>
                        </a:rPr>
                        <a:t>Dijo el mamut</a:t>
                      </a:r>
                      <a:endParaRPr lang="en-US" sz="1400">
                        <a:effectLst/>
                        <a:latin typeface="Times New Roman" panose="02020603050405020304" pitchFamily="18" charset="0"/>
                        <a:ea typeface="Times New Roman" panose="02020603050405020304" pitchFamily="18" charset="0"/>
                      </a:endParaRPr>
                    </a:p>
                  </a:txBody>
                  <a:tcPr marL="64687" marR="64687" marT="0" marB="0"/>
                </a:tc>
                <a:tc>
                  <a:txBody>
                    <a:bodyPr/>
                    <a:lstStyle/>
                    <a:p>
                      <a:pPr marL="67945" marR="304800">
                        <a:spcAft>
                          <a:spcPts val="0"/>
                        </a:spcAft>
                      </a:pPr>
                      <a:r>
                        <a:rPr lang="es-ES" sz="1400" dirty="0">
                          <a:solidFill>
                            <a:srgbClr val="002060"/>
                          </a:solidFill>
                          <a:effectLst/>
                        </a:rPr>
                        <a:t>Mientras bailaba con el señor hipopótamo.</a:t>
                      </a:r>
                      <a:endParaRPr lang="en-US" sz="1400" dirty="0">
                        <a:solidFill>
                          <a:srgbClr val="002060"/>
                        </a:solidFill>
                        <a:effectLst/>
                        <a:latin typeface="Times New Roman" panose="02020603050405020304" pitchFamily="18" charset="0"/>
                        <a:ea typeface="Times New Roman" panose="02020603050405020304" pitchFamily="18" charset="0"/>
                      </a:endParaRPr>
                    </a:p>
                  </a:txBody>
                  <a:tcPr marL="64687" marR="64687" marT="0" marB="0"/>
                </a:tc>
                <a:extLst>
                  <a:ext uri="{0D108BD9-81ED-4DB2-BD59-A6C34878D82A}">
                    <a16:rowId xmlns:a16="http://schemas.microsoft.com/office/drawing/2014/main" val="3884283076"/>
                  </a:ext>
                </a:extLst>
              </a:tr>
              <a:tr h="495331">
                <a:tc>
                  <a:txBody>
                    <a:bodyPr/>
                    <a:lstStyle/>
                    <a:p>
                      <a:pPr marL="62230">
                        <a:lnSpc>
                          <a:spcPct val="113000"/>
                        </a:lnSpc>
                        <a:spcAft>
                          <a:spcPts val="0"/>
                        </a:spcAft>
                      </a:pPr>
                      <a:r>
                        <a:rPr lang="es-ES" sz="1400">
                          <a:solidFill>
                            <a:srgbClr val="C00000"/>
                          </a:solidFill>
                          <a:effectLst/>
                        </a:rPr>
                        <a:t>“Tráeme más”,</a:t>
                      </a:r>
                      <a:endParaRPr lang="en-US" sz="1400">
                        <a:solidFill>
                          <a:srgbClr val="C00000"/>
                        </a:solidFill>
                        <a:effectLst/>
                        <a:latin typeface="Times New Roman" panose="02020603050405020304" pitchFamily="18" charset="0"/>
                        <a:ea typeface="Times New Roman" panose="02020603050405020304" pitchFamily="18" charset="0"/>
                      </a:endParaRPr>
                    </a:p>
                  </a:txBody>
                  <a:tcPr marL="64687" marR="64687" marT="0" marB="0"/>
                </a:tc>
                <a:tc>
                  <a:txBody>
                    <a:bodyPr/>
                    <a:lstStyle/>
                    <a:p>
                      <a:pPr marL="45085">
                        <a:lnSpc>
                          <a:spcPct val="111000"/>
                        </a:lnSpc>
                        <a:spcAft>
                          <a:spcPts val="0"/>
                        </a:spcAft>
                      </a:pPr>
                      <a:r>
                        <a:rPr lang="es-ES" sz="1400">
                          <a:effectLst/>
                        </a:rPr>
                        <a:t>Dijo el astronauta</a:t>
                      </a:r>
                      <a:endParaRPr lang="en-US" sz="1400">
                        <a:effectLst/>
                        <a:latin typeface="Times New Roman" panose="02020603050405020304" pitchFamily="18" charset="0"/>
                        <a:ea typeface="Times New Roman" panose="02020603050405020304" pitchFamily="18" charset="0"/>
                      </a:endParaRPr>
                    </a:p>
                  </a:txBody>
                  <a:tcPr marL="64687" marR="64687" marT="0" marB="0"/>
                </a:tc>
                <a:tc>
                  <a:txBody>
                    <a:bodyPr/>
                    <a:lstStyle/>
                    <a:p>
                      <a:pPr marL="67945" marR="131445">
                        <a:spcAft>
                          <a:spcPts val="0"/>
                        </a:spcAft>
                      </a:pPr>
                      <a:r>
                        <a:rPr lang="es-ES" sz="1400" dirty="0">
                          <a:solidFill>
                            <a:srgbClr val="002060"/>
                          </a:solidFill>
                          <a:effectLst/>
                        </a:rPr>
                        <a:t>Mientras se trepaban en la alfombra mágica.</a:t>
                      </a:r>
                      <a:endParaRPr lang="en-US" sz="1400" dirty="0">
                        <a:solidFill>
                          <a:srgbClr val="002060"/>
                        </a:solidFill>
                        <a:effectLst/>
                        <a:latin typeface="Times New Roman" panose="02020603050405020304" pitchFamily="18" charset="0"/>
                        <a:ea typeface="Times New Roman" panose="02020603050405020304" pitchFamily="18" charset="0"/>
                      </a:endParaRPr>
                    </a:p>
                  </a:txBody>
                  <a:tcPr marL="64687" marR="64687" marT="0" marB="0"/>
                </a:tc>
                <a:extLst>
                  <a:ext uri="{0D108BD9-81ED-4DB2-BD59-A6C34878D82A}">
                    <a16:rowId xmlns:a16="http://schemas.microsoft.com/office/drawing/2014/main" val="2520903125"/>
                  </a:ext>
                </a:extLst>
              </a:tr>
              <a:tr h="517492">
                <a:tc>
                  <a:txBody>
                    <a:bodyPr/>
                    <a:lstStyle/>
                    <a:p>
                      <a:pPr marL="62230" marR="206375">
                        <a:spcAft>
                          <a:spcPts val="0"/>
                        </a:spcAft>
                      </a:pPr>
                      <a:r>
                        <a:rPr lang="es-ES" sz="1400" dirty="0">
                          <a:solidFill>
                            <a:srgbClr val="C00000"/>
                          </a:solidFill>
                          <a:effectLst/>
                        </a:rPr>
                        <a:t>“Es la primera vez que hago esto”,</a:t>
                      </a:r>
                      <a:endParaRPr lang="en-US" sz="1400" dirty="0">
                        <a:solidFill>
                          <a:srgbClr val="C00000"/>
                        </a:solidFill>
                        <a:effectLst/>
                        <a:latin typeface="Times New Roman" panose="02020603050405020304" pitchFamily="18" charset="0"/>
                        <a:ea typeface="Times New Roman" panose="02020603050405020304" pitchFamily="18" charset="0"/>
                      </a:endParaRPr>
                    </a:p>
                  </a:txBody>
                  <a:tcPr marL="64687" marR="64687" marT="0" marB="0"/>
                </a:tc>
                <a:tc>
                  <a:txBody>
                    <a:bodyPr/>
                    <a:lstStyle/>
                    <a:p>
                      <a:pPr marL="45085" marR="574675">
                        <a:spcAft>
                          <a:spcPts val="0"/>
                        </a:spcAft>
                      </a:pPr>
                      <a:r>
                        <a:rPr lang="es-ES" sz="1400">
                          <a:effectLst/>
                        </a:rPr>
                        <a:t>Dijo el maestro de educación física</a:t>
                      </a:r>
                      <a:endParaRPr lang="en-US" sz="1400">
                        <a:effectLst/>
                        <a:latin typeface="Times New Roman" panose="02020603050405020304" pitchFamily="18" charset="0"/>
                        <a:ea typeface="Times New Roman" panose="02020603050405020304" pitchFamily="18" charset="0"/>
                      </a:endParaRPr>
                    </a:p>
                  </a:txBody>
                  <a:tcPr marL="64687" marR="64687" marT="0" marB="0"/>
                </a:tc>
                <a:tc>
                  <a:txBody>
                    <a:bodyPr/>
                    <a:lstStyle/>
                    <a:p>
                      <a:pPr marL="67945" marR="279400">
                        <a:spcAft>
                          <a:spcPts val="0"/>
                        </a:spcAft>
                      </a:pPr>
                      <a:r>
                        <a:rPr lang="es-ES" sz="1400" dirty="0">
                          <a:solidFill>
                            <a:srgbClr val="002060"/>
                          </a:solidFill>
                          <a:effectLst/>
                        </a:rPr>
                        <a:t>Mientras abría la puerta silenciosamente.</a:t>
                      </a:r>
                      <a:endParaRPr lang="en-US" sz="1400" dirty="0">
                        <a:solidFill>
                          <a:srgbClr val="002060"/>
                        </a:solidFill>
                        <a:effectLst/>
                        <a:latin typeface="Times New Roman" panose="02020603050405020304" pitchFamily="18" charset="0"/>
                        <a:ea typeface="Times New Roman" panose="02020603050405020304" pitchFamily="18" charset="0"/>
                      </a:endParaRPr>
                    </a:p>
                  </a:txBody>
                  <a:tcPr marL="64687" marR="64687" marT="0" marB="0"/>
                </a:tc>
                <a:extLst>
                  <a:ext uri="{0D108BD9-81ED-4DB2-BD59-A6C34878D82A}">
                    <a16:rowId xmlns:a16="http://schemas.microsoft.com/office/drawing/2014/main" val="1449326237"/>
                  </a:ext>
                </a:extLst>
              </a:tr>
            </a:tbl>
          </a:graphicData>
        </a:graphic>
      </p:graphicFrame>
    </p:spTree>
    <p:extLst>
      <p:ext uri="{BB962C8B-B14F-4D97-AF65-F5344CB8AC3E}">
        <p14:creationId xmlns:p14="http://schemas.microsoft.com/office/powerpoint/2010/main" val="2418635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Tertulias lectoras</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78027071"/>
              </p:ext>
            </p:extLst>
          </p:nvPr>
        </p:nvGraphicFramePr>
        <p:xfrm>
          <a:off x="1123688" y="1837112"/>
          <a:ext cx="7405168" cy="4572000"/>
        </p:xfrm>
        <a:graphic>
          <a:graphicData uri="http://schemas.openxmlformats.org/drawingml/2006/table">
            <a:tbl>
              <a:tblPr firstRow="1" bandRow="1">
                <a:tableStyleId>{5C22544A-7EE6-4342-B048-85BDC9FD1C3A}</a:tableStyleId>
              </a:tblPr>
              <a:tblGrid>
                <a:gridCol w="2467409">
                  <a:extLst>
                    <a:ext uri="{9D8B030D-6E8A-4147-A177-3AD203B41FA5}">
                      <a16:colId xmlns:a16="http://schemas.microsoft.com/office/drawing/2014/main" val="3730478960"/>
                    </a:ext>
                  </a:extLst>
                </a:gridCol>
                <a:gridCol w="4937759">
                  <a:extLst>
                    <a:ext uri="{9D8B030D-6E8A-4147-A177-3AD203B41FA5}">
                      <a16:colId xmlns:a16="http://schemas.microsoft.com/office/drawing/2014/main" val="80289299"/>
                    </a:ext>
                  </a:extLst>
                </a:gridCol>
              </a:tblGrid>
              <a:tr h="362528">
                <a:tc>
                  <a:txBody>
                    <a:bodyPr/>
                    <a:lstStyle/>
                    <a:p>
                      <a:pPr algn="ctr"/>
                      <a:r>
                        <a:rPr lang="es-PE" dirty="0" smtClean="0">
                          <a:solidFill>
                            <a:srgbClr val="C00000"/>
                          </a:solidFill>
                        </a:rPr>
                        <a:t>¿</a:t>
                      </a:r>
                      <a:r>
                        <a:rPr lang="es-PE" baseline="0" dirty="0" smtClean="0">
                          <a:solidFill>
                            <a:srgbClr val="C00000"/>
                          </a:solidFill>
                        </a:rPr>
                        <a:t> Qué necesitamos?</a:t>
                      </a:r>
                      <a:endParaRPr lang="en-US" dirty="0">
                        <a:solidFill>
                          <a:srgbClr val="C00000"/>
                        </a:solidFill>
                      </a:endParaRPr>
                    </a:p>
                  </a:txBody>
                  <a:tcPr/>
                </a:tc>
                <a:tc>
                  <a:txBody>
                    <a:bodyPr/>
                    <a:lstStyle/>
                    <a:p>
                      <a:pPr algn="ctr"/>
                      <a:r>
                        <a:rPr lang="es-PE" dirty="0" smtClean="0">
                          <a:solidFill>
                            <a:srgbClr val="C00000"/>
                          </a:solidFill>
                        </a:rPr>
                        <a:t>¿Cómo nos organizamos?</a:t>
                      </a:r>
                      <a:endParaRPr lang="en-US" dirty="0">
                        <a:solidFill>
                          <a:srgbClr val="C00000"/>
                        </a:solidFill>
                      </a:endParaRPr>
                    </a:p>
                  </a:txBody>
                  <a:tcPr/>
                </a:tc>
                <a:extLst>
                  <a:ext uri="{0D108BD9-81ED-4DB2-BD59-A6C34878D82A}">
                    <a16:rowId xmlns:a16="http://schemas.microsoft.com/office/drawing/2014/main" val="689689391"/>
                  </a:ext>
                </a:extLst>
              </a:tr>
              <a:tr h="362528">
                <a:tc>
                  <a:txBody>
                    <a:bodyPr/>
                    <a:lstStyle/>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Texto seleccionado para leer</a:t>
                      </a:r>
                      <a:endParaRPr lang="en-US" sz="18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Tarjetas</a:t>
                      </a:r>
                      <a:endParaRPr lang="en-US" sz="18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Plumones</a:t>
                      </a:r>
                      <a:endParaRPr lang="en-US" sz="18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Reloj </a:t>
                      </a:r>
                      <a:endParaRPr lang="en-US" sz="18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Sillas</a:t>
                      </a: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Espacio físico</a:t>
                      </a:r>
                      <a:endParaRPr lang="en-US" sz="1800" kern="1200" dirty="0" smtClean="0">
                        <a:solidFill>
                          <a:schemeClr val="dk1"/>
                        </a:solidFill>
                        <a:effectLst/>
                        <a:latin typeface="+mn-lt"/>
                        <a:ea typeface="+mn-ea"/>
                        <a:cs typeface="+mn-cs"/>
                      </a:endParaRPr>
                    </a:p>
                    <a:p>
                      <a:endParaRPr lang="en-US" dirty="0"/>
                    </a:p>
                  </a:txBody>
                  <a:tcPr/>
                </a:tc>
                <a:tc>
                  <a:txBody>
                    <a:bodyPr/>
                    <a:lstStyle/>
                    <a:p>
                      <a:r>
                        <a:rPr lang="es-ES" sz="1800" kern="1200" dirty="0" smtClean="0">
                          <a:solidFill>
                            <a:schemeClr val="dk1"/>
                          </a:solidFill>
                          <a:effectLst/>
                          <a:latin typeface="+mn-lt"/>
                          <a:ea typeface="+mn-ea"/>
                          <a:cs typeface="+mn-cs"/>
                        </a:rPr>
                        <a:t>Invita a leer previamente un texto. Luego, abran un diálogo sobre las partes que más le llamaron la atención. Para ello, se debe organizar un espacio para dialogar. Si no hay posibilidades de la presencia física, puedes abrir un zoom o por video conferencia.</a:t>
                      </a:r>
                      <a:endParaRPr lang="en-US" sz="1800" kern="1200" dirty="0" smtClean="0">
                        <a:solidFill>
                          <a:schemeClr val="dk1"/>
                        </a:solidFill>
                        <a:effectLst/>
                        <a:latin typeface="+mn-lt"/>
                        <a:ea typeface="+mn-ea"/>
                        <a:cs typeface="+mn-cs"/>
                      </a:endParaRPr>
                    </a:p>
                    <a:p>
                      <a:r>
                        <a:rPr lang="es-ES" sz="1800" kern="1200" dirty="0" smtClean="0">
                          <a:solidFill>
                            <a:schemeClr val="dk1"/>
                          </a:solidFill>
                          <a:effectLst/>
                          <a:latin typeface="+mn-lt"/>
                          <a:ea typeface="+mn-ea"/>
                          <a:cs typeface="+mn-cs"/>
                        </a:rPr>
                        <a:t>Si puedes encontrar, manteniendo la distancia social, puede ser en semicircunferencia, escoge una persona para que sea el moderador o moderadora con la finalidad de que otorgue los turnos de intervención y los tiempos para comentar las partes que más llamaron la atención del texto. Además, intercambia reflexiones sobre cómo se sintieron y que aprendieron del texto leído.</a:t>
                      </a:r>
                      <a:endParaRPr lang="en-US" sz="1800" kern="1200" dirty="0" smtClean="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3555587176"/>
                  </a:ext>
                </a:extLst>
              </a:tr>
            </a:tbl>
          </a:graphicData>
        </a:graphic>
      </p:graphicFrame>
    </p:spTree>
    <p:extLst>
      <p:ext uri="{BB962C8B-B14F-4D97-AF65-F5344CB8AC3E}">
        <p14:creationId xmlns:p14="http://schemas.microsoft.com/office/powerpoint/2010/main" val="791265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Recitar y encantar</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33138450"/>
              </p:ext>
            </p:extLst>
          </p:nvPr>
        </p:nvGraphicFramePr>
        <p:xfrm>
          <a:off x="940808" y="2759825"/>
          <a:ext cx="7405168" cy="3200400"/>
        </p:xfrm>
        <a:graphic>
          <a:graphicData uri="http://schemas.openxmlformats.org/drawingml/2006/table">
            <a:tbl>
              <a:tblPr firstRow="1" bandRow="1">
                <a:tableStyleId>{5C22544A-7EE6-4342-B048-85BDC9FD1C3A}</a:tableStyleId>
              </a:tblPr>
              <a:tblGrid>
                <a:gridCol w="2467409">
                  <a:extLst>
                    <a:ext uri="{9D8B030D-6E8A-4147-A177-3AD203B41FA5}">
                      <a16:colId xmlns:a16="http://schemas.microsoft.com/office/drawing/2014/main" val="3730478960"/>
                    </a:ext>
                  </a:extLst>
                </a:gridCol>
                <a:gridCol w="4937759">
                  <a:extLst>
                    <a:ext uri="{9D8B030D-6E8A-4147-A177-3AD203B41FA5}">
                      <a16:colId xmlns:a16="http://schemas.microsoft.com/office/drawing/2014/main" val="80289299"/>
                    </a:ext>
                  </a:extLst>
                </a:gridCol>
              </a:tblGrid>
              <a:tr h="362528">
                <a:tc>
                  <a:txBody>
                    <a:bodyPr/>
                    <a:lstStyle/>
                    <a:p>
                      <a:pPr algn="ctr"/>
                      <a:r>
                        <a:rPr lang="es-PE" dirty="0" smtClean="0">
                          <a:solidFill>
                            <a:srgbClr val="C00000"/>
                          </a:solidFill>
                        </a:rPr>
                        <a:t>¿</a:t>
                      </a:r>
                      <a:r>
                        <a:rPr lang="es-PE" baseline="0" dirty="0" smtClean="0">
                          <a:solidFill>
                            <a:srgbClr val="C00000"/>
                          </a:solidFill>
                        </a:rPr>
                        <a:t> Qué necesitamos?</a:t>
                      </a:r>
                      <a:endParaRPr lang="en-US" dirty="0">
                        <a:solidFill>
                          <a:srgbClr val="C00000"/>
                        </a:solidFill>
                      </a:endParaRPr>
                    </a:p>
                  </a:txBody>
                  <a:tcPr/>
                </a:tc>
                <a:tc>
                  <a:txBody>
                    <a:bodyPr/>
                    <a:lstStyle/>
                    <a:p>
                      <a:pPr algn="ctr"/>
                      <a:r>
                        <a:rPr lang="es-PE" dirty="0" smtClean="0">
                          <a:solidFill>
                            <a:srgbClr val="C00000"/>
                          </a:solidFill>
                        </a:rPr>
                        <a:t>¿Cómo nos organizamos?</a:t>
                      </a:r>
                      <a:endParaRPr lang="en-US" dirty="0">
                        <a:solidFill>
                          <a:srgbClr val="C00000"/>
                        </a:solidFill>
                      </a:endParaRPr>
                    </a:p>
                  </a:txBody>
                  <a:tcPr/>
                </a:tc>
                <a:extLst>
                  <a:ext uri="{0D108BD9-81ED-4DB2-BD59-A6C34878D82A}">
                    <a16:rowId xmlns:a16="http://schemas.microsoft.com/office/drawing/2014/main" val="689689391"/>
                  </a:ext>
                </a:extLst>
              </a:tr>
              <a:tr h="362528">
                <a:tc>
                  <a:txBody>
                    <a:bodyPr/>
                    <a:lstStyle/>
                    <a:p>
                      <a:pPr lvl="0"/>
                      <a:r>
                        <a:rPr lang="es-ES" sz="1800" kern="1200" dirty="0" smtClean="0">
                          <a:solidFill>
                            <a:schemeClr val="dk1"/>
                          </a:solidFill>
                          <a:effectLst/>
                          <a:latin typeface="+mn-lt"/>
                          <a:ea typeface="+mn-ea"/>
                          <a:cs typeface="+mn-cs"/>
                        </a:rPr>
                        <a:t>Telas</a:t>
                      </a:r>
                      <a:endParaRPr lang="en-US" sz="1800" kern="1200" dirty="0" smtClean="0">
                        <a:solidFill>
                          <a:schemeClr val="dk1"/>
                        </a:solidFill>
                        <a:effectLst/>
                        <a:latin typeface="+mn-lt"/>
                        <a:ea typeface="+mn-ea"/>
                        <a:cs typeface="+mn-cs"/>
                      </a:endParaRPr>
                    </a:p>
                    <a:p>
                      <a:pPr lvl="0"/>
                      <a:r>
                        <a:rPr lang="es-ES" sz="1800" kern="1200" dirty="0" smtClean="0">
                          <a:solidFill>
                            <a:schemeClr val="dk1"/>
                          </a:solidFill>
                          <a:effectLst/>
                          <a:latin typeface="+mn-lt"/>
                          <a:ea typeface="+mn-ea"/>
                          <a:cs typeface="+mn-cs"/>
                        </a:rPr>
                        <a:t>Papelotes, plumones</a:t>
                      </a:r>
                      <a:endParaRPr lang="en-US" sz="1800" kern="1200" dirty="0" smtClean="0">
                        <a:solidFill>
                          <a:schemeClr val="dk1"/>
                        </a:solidFill>
                        <a:effectLst/>
                        <a:latin typeface="+mn-lt"/>
                        <a:ea typeface="+mn-ea"/>
                        <a:cs typeface="+mn-cs"/>
                      </a:endParaRPr>
                    </a:p>
                    <a:p>
                      <a:pPr lvl="0"/>
                      <a:r>
                        <a:rPr lang="es-ES" sz="1800" kern="1200" dirty="0" smtClean="0">
                          <a:solidFill>
                            <a:schemeClr val="dk1"/>
                          </a:solidFill>
                          <a:effectLst/>
                          <a:latin typeface="+mn-lt"/>
                          <a:ea typeface="+mn-ea"/>
                          <a:cs typeface="+mn-cs"/>
                        </a:rPr>
                        <a:t>Papeles de colores</a:t>
                      </a:r>
                      <a:endParaRPr lang="en-US" sz="1800" kern="1200" dirty="0" smtClean="0">
                        <a:solidFill>
                          <a:schemeClr val="dk1"/>
                        </a:solidFill>
                        <a:effectLst/>
                        <a:latin typeface="+mn-lt"/>
                        <a:ea typeface="+mn-ea"/>
                        <a:cs typeface="+mn-cs"/>
                      </a:endParaRPr>
                    </a:p>
                    <a:p>
                      <a:pPr lvl="0"/>
                      <a:r>
                        <a:rPr lang="es-ES" sz="1800" kern="1200" dirty="0" smtClean="0">
                          <a:solidFill>
                            <a:schemeClr val="dk1"/>
                          </a:solidFill>
                          <a:effectLst/>
                          <a:latin typeface="+mn-lt"/>
                          <a:ea typeface="+mn-ea"/>
                          <a:cs typeface="+mn-cs"/>
                        </a:rPr>
                        <a:t>Cartulinas, fideos</a:t>
                      </a:r>
                      <a:endParaRPr lang="en-US" sz="1800" kern="1200" dirty="0" smtClean="0">
                        <a:solidFill>
                          <a:schemeClr val="dk1"/>
                        </a:solidFill>
                        <a:effectLst/>
                        <a:latin typeface="+mn-lt"/>
                        <a:ea typeface="+mn-ea"/>
                        <a:cs typeface="+mn-cs"/>
                      </a:endParaRPr>
                    </a:p>
                    <a:p>
                      <a:pPr lvl="0"/>
                      <a:r>
                        <a:rPr lang="es-ES" sz="1800" kern="1200" dirty="0" smtClean="0">
                          <a:solidFill>
                            <a:schemeClr val="dk1"/>
                          </a:solidFill>
                          <a:effectLst/>
                          <a:latin typeface="+mn-lt"/>
                          <a:ea typeface="+mn-ea"/>
                          <a:cs typeface="+mn-cs"/>
                        </a:rPr>
                        <a:t>Témperas y crayolas</a:t>
                      </a:r>
                      <a:endParaRPr lang="en-US" sz="1800" kern="1200" dirty="0" smtClean="0">
                        <a:solidFill>
                          <a:schemeClr val="dk1"/>
                        </a:solidFill>
                        <a:effectLst/>
                        <a:latin typeface="+mn-lt"/>
                        <a:ea typeface="+mn-ea"/>
                        <a:cs typeface="+mn-cs"/>
                      </a:endParaRPr>
                    </a:p>
                    <a:p>
                      <a:pPr lvl="0"/>
                      <a:r>
                        <a:rPr lang="es-ES" sz="1800" kern="1200" dirty="0" smtClean="0">
                          <a:solidFill>
                            <a:schemeClr val="dk1"/>
                          </a:solidFill>
                          <a:effectLst/>
                          <a:latin typeface="+mn-lt"/>
                          <a:ea typeface="+mn-ea"/>
                          <a:cs typeface="+mn-cs"/>
                        </a:rPr>
                        <a:t>Goma y cinta de embalaje</a:t>
                      </a:r>
                      <a:endParaRPr lang="en-US" sz="1800" kern="1200" dirty="0" smtClean="0">
                        <a:solidFill>
                          <a:schemeClr val="dk1"/>
                        </a:solidFill>
                        <a:effectLst/>
                        <a:latin typeface="+mn-lt"/>
                        <a:ea typeface="+mn-ea"/>
                        <a:cs typeface="+mn-cs"/>
                      </a:endParaRPr>
                    </a:p>
                    <a:p>
                      <a:pPr lvl="0"/>
                      <a:r>
                        <a:rPr lang="es-ES" sz="1800" kern="1200" dirty="0" smtClean="0">
                          <a:solidFill>
                            <a:schemeClr val="dk1"/>
                          </a:solidFill>
                          <a:effectLst/>
                          <a:latin typeface="+mn-lt"/>
                          <a:ea typeface="+mn-ea"/>
                          <a:cs typeface="+mn-cs"/>
                        </a:rPr>
                        <a:t>Puntero y micrófono</a:t>
                      </a:r>
                      <a:endParaRPr lang="en-US" sz="1800" kern="1200" dirty="0" smtClean="0">
                        <a:solidFill>
                          <a:schemeClr val="dk1"/>
                        </a:solidFill>
                        <a:effectLst/>
                        <a:latin typeface="+mn-lt"/>
                        <a:ea typeface="+mn-ea"/>
                        <a:cs typeface="+mn-cs"/>
                      </a:endParaRPr>
                    </a:p>
                    <a:p>
                      <a:endParaRPr lang="en-US" dirty="0"/>
                    </a:p>
                  </a:txBody>
                  <a:tcPr/>
                </a:tc>
                <a:tc>
                  <a:txBody>
                    <a:bodyPr/>
                    <a:lstStyle/>
                    <a:p>
                      <a:r>
                        <a:rPr lang="es-ES" sz="1800" kern="1200" dirty="0" smtClean="0">
                          <a:solidFill>
                            <a:schemeClr val="dk1"/>
                          </a:solidFill>
                          <a:effectLst/>
                          <a:latin typeface="+mn-lt"/>
                          <a:ea typeface="+mn-ea"/>
                          <a:cs typeface="+mn-cs"/>
                        </a:rPr>
                        <a:t>Revisa con todos los participantes poemas creados por ellos mismos o por otros autores. Elige el de tu preferencia y escribe en papelotes o cartulinas los versos del poema empleando creatividad en la decoración del texto y ambiente donde se declamará.</a:t>
                      </a:r>
                      <a:endParaRPr lang="en-US" sz="1800" kern="1200" dirty="0" smtClean="0">
                        <a:solidFill>
                          <a:schemeClr val="dk1"/>
                        </a:solidFill>
                        <a:effectLst/>
                        <a:latin typeface="+mn-lt"/>
                        <a:ea typeface="+mn-ea"/>
                        <a:cs typeface="+mn-cs"/>
                      </a:endParaRPr>
                    </a:p>
                    <a:p>
                      <a:r>
                        <a:rPr lang="es-PE" sz="1800" kern="1200" dirty="0" smtClean="0">
                          <a:solidFill>
                            <a:schemeClr val="dk1"/>
                          </a:solidFill>
                          <a:effectLst/>
                          <a:latin typeface="+mn-lt"/>
                          <a:ea typeface="+mn-ea"/>
                          <a:cs typeface="+mn-cs"/>
                        </a:rPr>
                        <a:t>D</a:t>
                      </a:r>
                      <a:r>
                        <a:rPr lang="es-ES" sz="1800" kern="1200" dirty="0" err="1" smtClean="0">
                          <a:solidFill>
                            <a:schemeClr val="dk1"/>
                          </a:solidFill>
                          <a:effectLst/>
                          <a:latin typeface="+mn-lt"/>
                          <a:ea typeface="+mn-ea"/>
                          <a:cs typeface="+mn-cs"/>
                        </a:rPr>
                        <a:t>ecora</a:t>
                      </a:r>
                      <a:r>
                        <a:rPr lang="es-ES" sz="1800" kern="1200" dirty="0" smtClean="0">
                          <a:solidFill>
                            <a:schemeClr val="dk1"/>
                          </a:solidFill>
                          <a:effectLst/>
                          <a:latin typeface="+mn-lt"/>
                          <a:ea typeface="+mn-ea"/>
                          <a:cs typeface="+mn-cs"/>
                        </a:rPr>
                        <a:t> con diversos elementos que se encuentran en casa y organiza el espacio donde se desarrollará la declamación.</a:t>
                      </a:r>
                      <a:endParaRPr lang="en-US" sz="1800" kern="1200" dirty="0" smtClean="0">
                        <a:solidFill>
                          <a:schemeClr val="dk1"/>
                        </a:solidFill>
                        <a:effectLst/>
                        <a:latin typeface="+mn-lt"/>
                        <a:ea typeface="+mn-ea"/>
                        <a:cs typeface="+mn-cs"/>
                      </a:endParaRPr>
                    </a:p>
                    <a:p>
                      <a:endParaRPr lang="en-US" dirty="0"/>
                    </a:p>
                  </a:txBody>
                  <a:tcPr/>
                </a:tc>
                <a:extLst>
                  <a:ext uri="{0D108BD9-81ED-4DB2-BD59-A6C34878D82A}">
                    <a16:rowId xmlns:a16="http://schemas.microsoft.com/office/drawing/2014/main" val="3555587176"/>
                  </a:ext>
                </a:extLst>
              </a:tr>
            </a:tbl>
          </a:graphicData>
        </a:graphic>
      </p:graphicFrame>
    </p:spTree>
    <p:extLst>
      <p:ext uri="{BB962C8B-B14F-4D97-AF65-F5344CB8AC3E}">
        <p14:creationId xmlns:p14="http://schemas.microsoft.com/office/powerpoint/2010/main" val="3049390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Lectura en el castillo encantado</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424338678"/>
              </p:ext>
            </p:extLst>
          </p:nvPr>
        </p:nvGraphicFramePr>
        <p:xfrm>
          <a:off x="1024128" y="1862050"/>
          <a:ext cx="7405168" cy="4572000"/>
        </p:xfrm>
        <a:graphic>
          <a:graphicData uri="http://schemas.openxmlformats.org/drawingml/2006/table">
            <a:tbl>
              <a:tblPr firstRow="1" bandRow="1">
                <a:tableStyleId>{5C22544A-7EE6-4342-B048-85BDC9FD1C3A}</a:tableStyleId>
              </a:tblPr>
              <a:tblGrid>
                <a:gridCol w="2899479">
                  <a:extLst>
                    <a:ext uri="{9D8B030D-6E8A-4147-A177-3AD203B41FA5}">
                      <a16:colId xmlns:a16="http://schemas.microsoft.com/office/drawing/2014/main" val="3730478960"/>
                    </a:ext>
                  </a:extLst>
                </a:gridCol>
                <a:gridCol w="4505689">
                  <a:extLst>
                    <a:ext uri="{9D8B030D-6E8A-4147-A177-3AD203B41FA5}">
                      <a16:colId xmlns:a16="http://schemas.microsoft.com/office/drawing/2014/main" val="80289299"/>
                    </a:ext>
                  </a:extLst>
                </a:gridCol>
              </a:tblGrid>
              <a:tr h="362528">
                <a:tc>
                  <a:txBody>
                    <a:bodyPr/>
                    <a:lstStyle/>
                    <a:p>
                      <a:pPr algn="ctr"/>
                      <a:r>
                        <a:rPr lang="es-PE" dirty="0" smtClean="0">
                          <a:solidFill>
                            <a:srgbClr val="C00000"/>
                          </a:solidFill>
                        </a:rPr>
                        <a:t>¿</a:t>
                      </a:r>
                      <a:r>
                        <a:rPr lang="es-PE" baseline="0" dirty="0" smtClean="0">
                          <a:solidFill>
                            <a:srgbClr val="C00000"/>
                          </a:solidFill>
                        </a:rPr>
                        <a:t> Qué necesitamos?</a:t>
                      </a:r>
                      <a:endParaRPr lang="en-US" dirty="0">
                        <a:solidFill>
                          <a:srgbClr val="C00000"/>
                        </a:solidFill>
                      </a:endParaRPr>
                    </a:p>
                  </a:txBody>
                  <a:tcPr/>
                </a:tc>
                <a:tc>
                  <a:txBody>
                    <a:bodyPr/>
                    <a:lstStyle/>
                    <a:p>
                      <a:pPr algn="ctr"/>
                      <a:r>
                        <a:rPr lang="es-PE" dirty="0" smtClean="0">
                          <a:solidFill>
                            <a:srgbClr val="C00000"/>
                          </a:solidFill>
                        </a:rPr>
                        <a:t>¿Cómo nos organizamos?</a:t>
                      </a:r>
                      <a:endParaRPr lang="en-US" dirty="0">
                        <a:solidFill>
                          <a:srgbClr val="C00000"/>
                        </a:solidFill>
                      </a:endParaRPr>
                    </a:p>
                  </a:txBody>
                  <a:tcPr/>
                </a:tc>
                <a:extLst>
                  <a:ext uri="{0D108BD9-81ED-4DB2-BD59-A6C34878D82A}">
                    <a16:rowId xmlns:a16="http://schemas.microsoft.com/office/drawing/2014/main" val="689689391"/>
                  </a:ext>
                </a:extLst>
              </a:tr>
              <a:tr h="362528">
                <a:tc>
                  <a:txBody>
                    <a:bodyPr/>
                    <a:lstStyle/>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Papel blanco y papel marrón.</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Cajas.</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Materiales para pintar, dibujar, recortar y pegar.</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Artículos que solemos relacionar con castillos y aventuras (figuras como dragones, escudos, coronas, etc.).</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Sillas o alfombras.</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Música de fondo.</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Nuestra imaginación y creatividad.</a:t>
                      </a:r>
                      <a:endParaRPr lang="en-US" sz="1600" kern="1200" dirty="0" smtClean="0">
                        <a:solidFill>
                          <a:schemeClr val="dk1"/>
                        </a:solidFill>
                        <a:effectLst/>
                        <a:latin typeface="+mn-lt"/>
                        <a:ea typeface="+mn-ea"/>
                        <a:cs typeface="+mn-cs"/>
                      </a:endParaRPr>
                    </a:p>
                    <a:p>
                      <a:endParaRPr lang="en-US" dirty="0"/>
                    </a:p>
                  </a:txBody>
                  <a:tcPr/>
                </a:tc>
                <a:tc>
                  <a:txBody>
                    <a:bodyPr/>
                    <a:lstStyle/>
                    <a:p>
                      <a:r>
                        <a:rPr lang="es-ES" sz="1800" kern="1200" dirty="0" smtClean="0">
                          <a:solidFill>
                            <a:schemeClr val="dk1"/>
                          </a:solidFill>
                          <a:effectLst/>
                          <a:latin typeface="+mn-lt"/>
                          <a:ea typeface="+mn-ea"/>
                          <a:cs typeface="+mn-cs"/>
                        </a:rPr>
                        <a:t>Crea con el papel un telón de fondo que simule un castillo y sus paredes. Completen la ambientación con la música y la colocación estratégica de los artículos temáticos. Ubica las cajas de libros y que pueden sentarse en algún lugar del castillo para disfrutar de la lectura. De vez en cuando, sale un personaje misterioso del castillo</a:t>
                      </a:r>
                      <a:endParaRPr lang="en-US" dirty="0"/>
                    </a:p>
                  </a:txBody>
                  <a:tcPr/>
                </a:tc>
                <a:extLst>
                  <a:ext uri="{0D108BD9-81ED-4DB2-BD59-A6C34878D82A}">
                    <a16:rowId xmlns:a16="http://schemas.microsoft.com/office/drawing/2014/main" val="3555587176"/>
                  </a:ext>
                </a:extLst>
              </a:tr>
            </a:tbl>
          </a:graphicData>
        </a:graphic>
      </p:graphicFrame>
    </p:spTree>
    <p:extLst>
      <p:ext uri="{BB962C8B-B14F-4D97-AF65-F5344CB8AC3E}">
        <p14:creationId xmlns:p14="http://schemas.microsoft.com/office/powerpoint/2010/main" val="659212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Lectura bajo la luna y las estrellas</a:t>
            </a:r>
            <a:endParaRPr lang="en-U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34519874"/>
              </p:ext>
            </p:extLst>
          </p:nvPr>
        </p:nvGraphicFramePr>
        <p:xfrm>
          <a:off x="1024128" y="1862050"/>
          <a:ext cx="7405168" cy="4023360"/>
        </p:xfrm>
        <a:graphic>
          <a:graphicData uri="http://schemas.openxmlformats.org/drawingml/2006/table">
            <a:tbl>
              <a:tblPr firstRow="1" bandRow="1">
                <a:tableStyleId>{5C22544A-7EE6-4342-B048-85BDC9FD1C3A}</a:tableStyleId>
              </a:tblPr>
              <a:tblGrid>
                <a:gridCol w="2899479">
                  <a:extLst>
                    <a:ext uri="{9D8B030D-6E8A-4147-A177-3AD203B41FA5}">
                      <a16:colId xmlns:a16="http://schemas.microsoft.com/office/drawing/2014/main" val="3730478960"/>
                    </a:ext>
                  </a:extLst>
                </a:gridCol>
                <a:gridCol w="4505689">
                  <a:extLst>
                    <a:ext uri="{9D8B030D-6E8A-4147-A177-3AD203B41FA5}">
                      <a16:colId xmlns:a16="http://schemas.microsoft.com/office/drawing/2014/main" val="80289299"/>
                    </a:ext>
                  </a:extLst>
                </a:gridCol>
              </a:tblGrid>
              <a:tr h="362528">
                <a:tc>
                  <a:txBody>
                    <a:bodyPr/>
                    <a:lstStyle/>
                    <a:p>
                      <a:pPr algn="ctr"/>
                      <a:r>
                        <a:rPr lang="es-PE" dirty="0" smtClean="0">
                          <a:solidFill>
                            <a:srgbClr val="C00000"/>
                          </a:solidFill>
                        </a:rPr>
                        <a:t>¿</a:t>
                      </a:r>
                      <a:r>
                        <a:rPr lang="es-PE" baseline="0" dirty="0" smtClean="0">
                          <a:solidFill>
                            <a:srgbClr val="C00000"/>
                          </a:solidFill>
                        </a:rPr>
                        <a:t> Qué necesitamos?</a:t>
                      </a:r>
                      <a:endParaRPr lang="en-US" dirty="0">
                        <a:solidFill>
                          <a:srgbClr val="C00000"/>
                        </a:solidFill>
                      </a:endParaRPr>
                    </a:p>
                  </a:txBody>
                  <a:tcPr/>
                </a:tc>
                <a:tc>
                  <a:txBody>
                    <a:bodyPr/>
                    <a:lstStyle/>
                    <a:p>
                      <a:pPr algn="ctr"/>
                      <a:r>
                        <a:rPr lang="es-PE" dirty="0" smtClean="0">
                          <a:solidFill>
                            <a:srgbClr val="C00000"/>
                          </a:solidFill>
                        </a:rPr>
                        <a:t>¿Cómo nos organizamos?</a:t>
                      </a:r>
                      <a:endParaRPr lang="en-US" dirty="0">
                        <a:solidFill>
                          <a:srgbClr val="C00000"/>
                        </a:solidFill>
                      </a:endParaRPr>
                    </a:p>
                  </a:txBody>
                  <a:tcPr/>
                </a:tc>
                <a:extLst>
                  <a:ext uri="{0D108BD9-81ED-4DB2-BD59-A6C34878D82A}">
                    <a16:rowId xmlns:a16="http://schemas.microsoft.com/office/drawing/2014/main" val="689689391"/>
                  </a:ext>
                </a:extLst>
              </a:tr>
              <a:tr h="362528">
                <a:tc>
                  <a:txBody>
                    <a:bodyPr/>
                    <a:lstStyle/>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Una sábana negra (o una sábana vieja o pintada de negro con dos cajitas de tinte).</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Cartulina, papel aluminio, tijeras y goma.</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Almohadas y colchas.</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Música de fondo con sonido nocturnos (coquíes y otros)</a:t>
                      </a:r>
                      <a:endParaRPr lang="en-US" sz="1600" kern="1200" dirty="0" smtClean="0">
                        <a:solidFill>
                          <a:schemeClr val="dk1"/>
                        </a:solidFill>
                        <a:effectLst/>
                        <a:latin typeface="+mn-lt"/>
                        <a:ea typeface="+mn-ea"/>
                        <a:cs typeface="+mn-cs"/>
                      </a:endParaRPr>
                    </a:p>
                    <a:p>
                      <a:pPr marL="285750" lvl="0" indent="-285750">
                        <a:buFont typeface="Arial" panose="020B0604020202020204" pitchFamily="34" charset="0"/>
                        <a:buChar char="•"/>
                      </a:pPr>
                      <a:r>
                        <a:rPr lang="es-ES" sz="1800" kern="1200" dirty="0" smtClean="0">
                          <a:solidFill>
                            <a:schemeClr val="dk1"/>
                          </a:solidFill>
                          <a:effectLst/>
                          <a:latin typeface="+mn-lt"/>
                          <a:ea typeface="+mn-ea"/>
                          <a:cs typeface="+mn-cs"/>
                        </a:rPr>
                        <a:t>Nuestra imaginación.</a:t>
                      </a:r>
                      <a:endParaRPr lang="en-US" sz="1600" kern="1200" dirty="0">
                        <a:solidFill>
                          <a:schemeClr val="dk1"/>
                        </a:solidFill>
                        <a:effectLst/>
                        <a:latin typeface="+mn-lt"/>
                        <a:ea typeface="+mn-ea"/>
                        <a:cs typeface="+mn-cs"/>
                      </a:endParaRPr>
                    </a:p>
                  </a:txBody>
                  <a:tcPr/>
                </a:tc>
                <a:tc>
                  <a:txBody>
                    <a:bodyPr/>
                    <a:lstStyle/>
                    <a:p>
                      <a:r>
                        <a:rPr lang="es-ES" sz="1800" kern="1200" dirty="0" smtClean="0">
                          <a:solidFill>
                            <a:schemeClr val="dk1"/>
                          </a:solidFill>
                          <a:effectLst/>
                          <a:latin typeface="+mn-lt"/>
                          <a:ea typeface="+mn-ea"/>
                          <a:cs typeface="+mn-cs"/>
                        </a:rPr>
                        <a:t>Anima a todos los participantes para crear estrellas de diferentes tamaños con cartulina y que las forren con papel aluminio. Pega en las sábanas y crea así su “noche estrellada” (no olviden a la hermosa señora luna). Extiende los cuatro extremos de la sábana y colgarlos en diferentes lugares del lugar donde se desarrollará la lectura (ventanas, clavos en la pared, etc.).</a:t>
                      </a:r>
                      <a:endParaRPr lang="en-US" sz="1800" kern="1200" dirty="0" smtClean="0">
                        <a:solidFill>
                          <a:schemeClr val="dk1"/>
                        </a:solidFill>
                        <a:effectLst/>
                        <a:latin typeface="+mn-lt"/>
                        <a:ea typeface="+mn-ea"/>
                        <a:cs typeface="+mn-cs"/>
                      </a:endParaRPr>
                    </a:p>
                    <a:p>
                      <a:r>
                        <a:rPr lang="es-ES" sz="1800" kern="1200" dirty="0" smtClean="0">
                          <a:solidFill>
                            <a:schemeClr val="dk1"/>
                          </a:solidFill>
                          <a:effectLst/>
                          <a:latin typeface="+mn-lt"/>
                          <a:ea typeface="+mn-ea"/>
                          <a:cs typeface="+mn-cs"/>
                        </a:rPr>
                        <a:t>Completa el espacio con canastas de libros, almohadas y colchas para que, acostados boca arriba o sobre ellos, lean a la luz de la luna y las estrellas.</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3555587176"/>
                  </a:ext>
                </a:extLst>
              </a:tr>
            </a:tbl>
          </a:graphicData>
        </a:graphic>
      </p:graphicFrame>
      <p:pic>
        <p:nvPicPr>
          <p:cNvPr id="3" name="Imagen 2"/>
          <p:cNvPicPr>
            <a:picLocks noChangeAspect="1"/>
          </p:cNvPicPr>
          <p:nvPr/>
        </p:nvPicPr>
        <p:blipFill>
          <a:blip r:embed="rId2"/>
          <a:stretch>
            <a:fillRect/>
          </a:stretch>
        </p:blipFill>
        <p:spPr>
          <a:xfrm>
            <a:off x="8346296" y="2302626"/>
            <a:ext cx="3661429" cy="2975956"/>
          </a:xfrm>
          <a:prstGeom prst="rect">
            <a:avLst/>
          </a:prstGeom>
        </p:spPr>
      </p:pic>
    </p:spTree>
    <p:extLst>
      <p:ext uri="{BB962C8B-B14F-4D97-AF65-F5344CB8AC3E}">
        <p14:creationId xmlns:p14="http://schemas.microsoft.com/office/powerpoint/2010/main" val="30428442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solidFill>
                  <a:srgbClr val="C00000"/>
                </a:solidFill>
              </a:rPr>
              <a:t>5. CONCLUSIONES:</a:t>
            </a:r>
            <a:endParaRPr lang="en-US" dirty="0">
              <a:solidFill>
                <a:srgbClr val="C00000"/>
              </a:solidFill>
            </a:endParaRPr>
          </a:p>
        </p:txBody>
      </p:sp>
      <p:sp>
        <p:nvSpPr>
          <p:cNvPr id="3" name="Marcador de contenido 2"/>
          <p:cNvSpPr>
            <a:spLocks noGrp="1"/>
          </p:cNvSpPr>
          <p:nvPr>
            <p:ph idx="1"/>
          </p:nvPr>
        </p:nvSpPr>
        <p:spPr/>
        <p:txBody>
          <a:bodyPr/>
          <a:lstStyle/>
          <a:p>
            <a:pPr>
              <a:buFont typeface="Courier New" panose="02070309020205020404" pitchFamily="49" charset="0"/>
              <a:buChar char="o"/>
            </a:pPr>
            <a:r>
              <a:rPr lang="es-PE" sz="2400" dirty="0" smtClean="0"/>
              <a:t> Considerar a los hogares como espacio potencial de aprendizajes asumiendo con énfasis en la Lectura y Escritura.</a:t>
            </a:r>
            <a:endParaRPr lang="es-PE" sz="2400" dirty="0"/>
          </a:p>
          <a:p>
            <a:pPr>
              <a:buFont typeface="Courier New" panose="02070309020205020404" pitchFamily="49" charset="0"/>
              <a:buChar char="o"/>
            </a:pPr>
            <a:r>
              <a:rPr lang="es-PE" sz="2400" dirty="0" smtClean="0"/>
              <a:t>Tomar en cuenta lo cotidiano de la vida de los hogares para potenciarlos a través del currículo escolar.</a:t>
            </a:r>
            <a:endParaRPr lang="es-PE" sz="2400" dirty="0"/>
          </a:p>
          <a:p>
            <a:pPr>
              <a:buFont typeface="Courier New" panose="02070309020205020404" pitchFamily="49" charset="0"/>
              <a:buChar char="o"/>
            </a:pPr>
            <a:r>
              <a:rPr lang="es-PE" sz="2400" dirty="0"/>
              <a:t>Reflexión crítica respecto al currículo escolar, y la necesidad de </a:t>
            </a:r>
            <a:r>
              <a:rPr lang="es-PE" sz="2400" dirty="0" smtClean="0"/>
              <a:t>innovar de acuerdo a las necesidades y demandas reales de los estudiantes.</a:t>
            </a:r>
            <a:endParaRPr lang="es-PE" sz="2400" dirty="0"/>
          </a:p>
          <a:p>
            <a:pPr>
              <a:buFont typeface="Courier New" panose="02070309020205020404" pitchFamily="49" charset="0"/>
              <a:buChar char="o"/>
            </a:pPr>
            <a:r>
              <a:rPr lang="es-PE" sz="2400" dirty="0"/>
              <a:t>Renovar los conocimientos curriculares que se manejan desde el acto </a:t>
            </a:r>
            <a:r>
              <a:rPr lang="es-PE" sz="2400" dirty="0" smtClean="0"/>
              <a:t>pedagógico presencial</a:t>
            </a:r>
            <a:r>
              <a:rPr lang="es-PE" sz="2400" dirty="0"/>
              <a:t>,</a:t>
            </a:r>
          </a:p>
          <a:p>
            <a:pPr>
              <a:buFont typeface="Courier New" panose="02070309020205020404" pitchFamily="49" charset="0"/>
              <a:buChar char="o"/>
            </a:pPr>
            <a:r>
              <a:rPr lang="es-PE" sz="2400" dirty="0"/>
              <a:t>Formación permanente de la docencia en servicio.</a:t>
            </a:r>
          </a:p>
          <a:p>
            <a:endParaRPr lang="en-US" dirty="0"/>
          </a:p>
        </p:txBody>
      </p:sp>
    </p:spTree>
    <p:extLst>
      <p:ext uri="{BB962C8B-B14F-4D97-AF65-F5344CB8AC3E}">
        <p14:creationId xmlns:p14="http://schemas.microsoft.com/office/powerpoint/2010/main" val="4757936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BIBLIOGRAFÍA</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521" y="1970116"/>
            <a:ext cx="3017043" cy="4022725"/>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627" y="2005963"/>
            <a:ext cx="2990158" cy="3986877"/>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3469" y="2005963"/>
            <a:ext cx="3027392" cy="4238349"/>
          </a:xfrm>
          <a:prstGeom prst="rect">
            <a:avLst/>
          </a:prstGeom>
        </p:spPr>
      </p:pic>
    </p:spTree>
    <p:extLst>
      <p:ext uri="{BB962C8B-B14F-4D97-AF65-F5344CB8AC3E}">
        <p14:creationId xmlns:p14="http://schemas.microsoft.com/office/powerpoint/2010/main" val="1065609506"/>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a:t>BIBLIOGRAFÍA</a:t>
            </a:r>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521" y="2084832"/>
            <a:ext cx="3017043" cy="4022725"/>
          </a:xfr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383383" y="2071911"/>
            <a:ext cx="3026735" cy="4035646"/>
          </a:xfrm>
          <a:prstGeom prst="rect">
            <a:avLst/>
          </a:prstGeom>
        </p:spPr>
      </p:pic>
      <p:pic>
        <p:nvPicPr>
          <p:cNvPr id="3" name="Imagen 2"/>
          <p:cNvPicPr>
            <a:picLocks noChangeAspect="1"/>
          </p:cNvPicPr>
          <p:nvPr/>
        </p:nvPicPr>
        <p:blipFill>
          <a:blip r:embed="rId4"/>
          <a:stretch>
            <a:fillRect/>
          </a:stretch>
        </p:blipFill>
        <p:spPr>
          <a:xfrm>
            <a:off x="4607783" y="2071910"/>
            <a:ext cx="2872173" cy="4041589"/>
          </a:xfrm>
          <a:prstGeom prst="rect">
            <a:avLst/>
          </a:prstGeom>
        </p:spPr>
      </p:pic>
    </p:spTree>
    <p:extLst>
      <p:ext uri="{BB962C8B-B14F-4D97-AF65-F5344CB8AC3E}">
        <p14:creationId xmlns:p14="http://schemas.microsoft.com/office/powerpoint/2010/main" val="38073616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normAutofit/>
          </a:bodyPr>
          <a:lstStyle/>
          <a:p>
            <a:pPr algn="ctr"/>
            <a:endParaRPr lang="es-PE" sz="5400" dirty="0">
              <a:solidFill>
                <a:srgbClr val="C00000"/>
              </a:solidFill>
            </a:endParaRPr>
          </a:p>
          <a:p>
            <a:pPr algn="ctr"/>
            <a:r>
              <a:rPr lang="es-PE" sz="5400" dirty="0" smtClean="0">
                <a:solidFill>
                  <a:srgbClr val="C00000"/>
                </a:solidFill>
              </a:rPr>
              <a:t>Muchas gracias !</a:t>
            </a:r>
            <a:endParaRPr lang="en-US" sz="5400" dirty="0">
              <a:solidFill>
                <a:srgbClr val="C00000"/>
              </a:solidFill>
            </a:endParaRPr>
          </a:p>
        </p:txBody>
      </p:sp>
      <p:pic>
        <p:nvPicPr>
          <p:cNvPr id="1026" name="Picture 2" descr="Download Facebook Icon vector (.EPS + .AI | Ícones de mídia socia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597" y="5586153"/>
            <a:ext cx="518420" cy="51842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4031673" y="5660968"/>
            <a:ext cx="2613408" cy="369332"/>
          </a:xfrm>
          <a:prstGeom prst="rect">
            <a:avLst/>
          </a:prstGeom>
          <a:noFill/>
        </p:spPr>
        <p:txBody>
          <a:bodyPr wrap="none" rtlCol="0">
            <a:spAutoFit/>
          </a:bodyPr>
          <a:lstStyle/>
          <a:p>
            <a:r>
              <a:rPr lang="es-PE" dirty="0" smtClean="0"/>
              <a:t>Danilo De la Cruz Ramírez</a:t>
            </a:r>
            <a:endParaRPr lang="en-US"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603" y="5511598"/>
            <a:ext cx="592975" cy="5929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5296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7" y="585216"/>
            <a:ext cx="10189741" cy="1499616"/>
          </a:xfrm>
        </p:spPr>
        <p:txBody>
          <a:bodyPr>
            <a:normAutofit/>
          </a:bodyPr>
          <a:lstStyle/>
          <a:p>
            <a:r>
              <a:rPr lang="es-ES" sz="3600" dirty="0" smtClean="0"/>
              <a:t>1.3. ¿ESTUDIANTES </a:t>
            </a:r>
            <a:r>
              <a:rPr lang="es-ES" sz="3600" dirty="0"/>
              <a:t>DE DISTINTAS EDADES PUEDEN APRENDER JUNTOS EN CASA?: UNA POSIBLE APUESTA PARA LA ESCOLARIZACIÓN REMOTA.</a:t>
            </a:r>
            <a:endParaRPr lang="en-US" sz="3600" dirty="0"/>
          </a:p>
        </p:txBody>
      </p:sp>
      <p:sp>
        <p:nvSpPr>
          <p:cNvPr id="3" name="Marcador de contenido 2"/>
          <p:cNvSpPr>
            <a:spLocks noGrp="1"/>
          </p:cNvSpPr>
          <p:nvPr>
            <p:ph idx="1"/>
          </p:nvPr>
        </p:nvSpPr>
        <p:spPr>
          <a:xfrm>
            <a:off x="1024128" y="2084832"/>
            <a:ext cx="10189742" cy="4224528"/>
          </a:xfrm>
        </p:spPr>
        <p:txBody>
          <a:bodyPr>
            <a:normAutofit lnSpcReduction="10000"/>
          </a:bodyPr>
          <a:lstStyle/>
          <a:p>
            <a:r>
              <a:rPr lang="es-ES" b="1" dirty="0" smtClean="0">
                <a:solidFill>
                  <a:srgbClr val="C00000"/>
                </a:solidFill>
              </a:rPr>
              <a:t>RELATO:</a:t>
            </a:r>
          </a:p>
          <a:p>
            <a:r>
              <a:rPr lang="es-ES" dirty="0" smtClean="0"/>
              <a:t>La </a:t>
            </a:r>
            <a:r>
              <a:rPr lang="es-ES" dirty="0"/>
              <a:t>señora Anita, madre de tres hijos en edad escolar nos manifiesta: Mis hijos están en casa, pero cada uno anda en lo suyo con sus tareas que sus profesores les envían. La señora Ana pregunta: No habrá algunas actividades que puedan hacer juntos y estos sea válido para la escuela. ¿Por qué tienen que ser más de lo mismo? ¿No que todo iba a cambiar?</a:t>
            </a:r>
          </a:p>
          <a:p>
            <a:r>
              <a:rPr lang="es-ES" dirty="0"/>
              <a:t>Quizás la señora Anita </a:t>
            </a:r>
            <a:r>
              <a:rPr lang="es-ES" dirty="0" smtClean="0"/>
              <a:t>nos </a:t>
            </a:r>
            <a:r>
              <a:rPr lang="es-ES" dirty="0"/>
              <a:t>esté dando algunas pistas para que los aprendizajes sean trabajos colectivos y entre todos se ayuden y aprendan, claro que ello va a romper un molde que tenemos </a:t>
            </a:r>
            <a:r>
              <a:rPr lang="es-ES" dirty="0" smtClean="0"/>
              <a:t>que atrevernos </a:t>
            </a:r>
            <a:r>
              <a:rPr lang="es-ES" dirty="0"/>
              <a:t>a revisar. Romper los moldes de la organización de los grados por edades porque eso no es dable en los hogares, todos los estudiantes en un hogar pueden investigar, resolver los problemas, analizar casos, etc. pueden trabajar en equipos, compartir sus formas de estudiar, utilizan el Internet y biblioteca del hogar de manera planificada, organizar su tiempo, tomar decisiones y desarrollar el liderazgo. </a:t>
            </a:r>
            <a:endParaRPr lang="en-US" dirty="0"/>
          </a:p>
        </p:txBody>
      </p:sp>
    </p:spTree>
    <p:extLst>
      <p:ext uri="{BB962C8B-B14F-4D97-AF65-F5344CB8AC3E}">
        <p14:creationId xmlns:p14="http://schemas.microsoft.com/office/powerpoint/2010/main" val="2092892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07503" y="698269"/>
            <a:ext cx="7089093" cy="5827222"/>
          </a:xfrm>
        </p:spPr>
        <p:txBody>
          <a:bodyPr>
            <a:normAutofit/>
          </a:bodyPr>
          <a:lstStyle/>
          <a:p>
            <a:r>
              <a:rPr lang="es-ES" dirty="0"/>
              <a:t>Los estudiantes de un mismo hogar (hermanos, primos) en casa leen e investigan sobre lo que necesitan para poder resolver las situaciones a partir de las orientaciones y acompañamiento virtual de los docentes (si sería complejo en zonas donde no cuenten con estas posibilidades). Los docentes tendríamos que dar un giro, no solo enseñaríamos sino, enseñaríamos a aprender. La señora Ana nos está dando una alerta de la necesidad de cambio e ideas para un nuevo giro de la educación escolar.</a:t>
            </a:r>
          </a:p>
          <a:p>
            <a:r>
              <a:rPr lang="es-ES" dirty="0"/>
              <a:t>El espacio familiar, los equipos de estudiantes desarrollarían un conjunto de competencias que les permitirían Aprender a Vivir, Aprender a Compartir, Aprender a Quererse, Aprender a ser más Humanos. El futuro ya está aquí, no lo pensemos más.</a:t>
            </a:r>
          </a:p>
          <a:p>
            <a:r>
              <a:rPr lang="es-ES" dirty="0"/>
              <a:t>Reflexiones a partir de: </a:t>
            </a:r>
            <a:r>
              <a:rPr lang="es-ES" dirty="0" err="1"/>
              <a:t>Oppenheimer</a:t>
            </a:r>
            <a:r>
              <a:rPr lang="es-ES" dirty="0"/>
              <a:t>, J. (2014). Crear o Morir.</a:t>
            </a:r>
          </a:p>
          <a:p>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0221" y="2021551"/>
            <a:ext cx="3601535" cy="2068310"/>
          </a:xfrm>
          <a:prstGeom prst="rect">
            <a:avLst/>
          </a:prstGeom>
        </p:spPr>
      </p:pic>
    </p:spTree>
    <p:extLst>
      <p:ext uri="{BB962C8B-B14F-4D97-AF65-F5344CB8AC3E}">
        <p14:creationId xmlns:p14="http://schemas.microsoft.com/office/powerpoint/2010/main" val="3621888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PE" dirty="0" smtClean="0"/>
              <a:t>1.4. ¿Quién está más cerca de la educación en la familia?</a:t>
            </a:r>
            <a:endParaRPr lang="en-US" dirty="0"/>
          </a:p>
        </p:txBody>
      </p:sp>
      <p:pic>
        <p:nvPicPr>
          <p:cNvPr id="4" name="Marcador de contenido 3"/>
          <p:cNvPicPr>
            <a:picLocks noGrp="1" noChangeAspect="1"/>
          </p:cNvPicPr>
          <p:nvPr>
            <p:ph idx="1"/>
          </p:nvPr>
        </p:nvPicPr>
        <p:blipFill>
          <a:blip r:embed="rId2"/>
          <a:stretch>
            <a:fillRect/>
          </a:stretch>
        </p:blipFill>
        <p:spPr>
          <a:xfrm>
            <a:off x="1654233" y="1944626"/>
            <a:ext cx="8678487" cy="4881649"/>
          </a:xfrm>
          <a:prstGeom prst="rect">
            <a:avLst/>
          </a:prstGeom>
        </p:spPr>
      </p:pic>
    </p:spTree>
    <p:extLst>
      <p:ext uri="{BB962C8B-B14F-4D97-AF65-F5344CB8AC3E}">
        <p14:creationId xmlns:p14="http://schemas.microsoft.com/office/powerpoint/2010/main" val="927027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PE" dirty="0" smtClean="0">
                <a:solidFill>
                  <a:srgbClr val="C00000"/>
                </a:solidFill>
              </a:rPr>
              <a:t>2. ¿CUÁLES SON los retos que nos hace mirar el hogar cómo un espacio de aprendizaje?</a:t>
            </a:r>
            <a:endParaRPr lang="en-US" dirty="0">
              <a:solidFill>
                <a:srgbClr val="C00000"/>
              </a:solidFill>
            </a:endParaRPr>
          </a:p>
        </p:txBody>
      </p:sp>
      <p:graphicFrame>
        <p:nvGraphicFramePr>
          <p:cNvPr id="6" name="Marcador de contenido 5"/>
          <p:cNvGraphicFramePr>
            <a:graphicFrameLocks noGrp="1"/>
          </p:cNvGraphicFramePr>
          <p:nvPr>
            <p:ph idx="1"/>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53079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docProps/app.xml><?xml version="1.0" encoding="utf-8"?>
<Properties xmlns="http://schemas.openxmlformats.org/officeDocument/2006/extended-properties" xmlns:vt="http://schemas.openxmlformats.org/officeDocument/2006/docPropsVTypes">
  <Template>Integral</Template>
  <TotalTime>1570</TotalTime>
  <Words>3501</Words>
  <Application>Microsoft Office PowerPoint</Application>
  <PresentationFormat>Panorámica</PresentationFormat>
  <Paragraphs>280</Paragraphs>
  <Slides>59</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59</vt:i4>
      </vt:variant>
    </vt:vector>
  </HeadingPairs>
  <TitlesOfParts>
    <vt:vector size="68" baseType="lpstr">
      <vt:lpstr>Arial</vt:lpstr>
      <vt:lpstr>Calibri</vt:lpstr>
      <vt:lpstr>Courier New</vt:lpstr>
      <vt:lpstr>Times New Roman</vt:lpstr>
      <vt:lpstr>Tw Cen MT</vt:lpstr>
      <vt:lpstr>Tw Cen MT Condensed</vt:lpstr>
      <vt:lpstr>Wingdings</vt:lpstr>
      <vt:lpstr>Wingdings 3</vt:lpstr>
      <vt:lpstr>Integral</vt:lpstr>
      <vt:lpstr>FOMENTO DE LA LECTURA EN UNA MODALIDAD DE EDUCACIÓN A DISTANCIA y técnicas eficaces de lectura.</vt:lpstr>
      <vt:lpstr>La ruta de trabajo</vt:lpstr>
      <vt:lpstr>1. ¿CÓMO ESTAMOS LAS FAMILIAS?</vt:lpstr>
      <vt:lpstr>1.1. VARIEDADES DE FAMILIAS: UNA ALERTA PARA LA PRÁCTICA EDUCATIVA.</vt:lpstr>
      <vt:lpstr>1.2. El hogar como espacio de aprendizaje</vt:lpstr>
      <vt:lpstr>1.3. ¿ESTUDIANTES DE DISTINTAS EDADES PUEDEN APRENDER JUNTOS EN CASA?: UNA POSIBLE APUESTA PARA LA ESCOLARIZACIÓN REMOTA.</vt:lpstr>
      <vt:lpstr>Presentación de PowerPoint</vt:lpstr>
      <vt:lpstr>1.4. ¿Quién está más cerca de la educación en la familia?</vt:lpstr>
      <vt:lpstr>2. ¿CUÁLES SON los retos que nos hace mirar el hogar cómo un espacio de aprendizaje?</vt:lpstr>
      <vt:lpstr>2.1. Los retos más personales</vt:lpstr>
      <vt:lpstr>2.2. LOS RETOS PROFESIONALES</vt:lpstr>
      <vt:lpstr>2.3. Los retos del sistema educativo y del estado.</vt:lpstr>
      <vt:lpstr>3. ¿CUÁL ES EL PUNTO DE PARTIDA de sostener una apuesta de leer y escribir en una modalidad a distancia ? </vt:lpstr>
      <vt:lpstr>3.1. relatos docentes</vt:lpstr>
      <vt:lpstr>Relato 1 NO PUEDO HACER LO MISMO QUE CUANDO ENSEÑABA PRESENCIALMENTE </vt:lpstr>
      <vt:lpstr>Presentación de PowerPoint</vt:lpstr>
      <vt:lpstr> RELATO 2: UNO TIENEN QUE DAR INSTRUCCIONES BIEN CLARAS A LOS ESTUDIANTES EN EDUCACIÓN REMOTA </vt:lpstr>
      <vt:lpstr>Presentación de PowerPoint</vt:lpstr>
      <vt:lpstr>Relato 3: NO TODO FUNCIONA PARA TODO EN LA PEDAGOGÍA, NECESITAMOS ANTECEDENTES QUE LO SUSTENTEN.</vt:lpstr>
      <vt:lpstr>Presentación de PowerPoint</vt:lpstr>
      <vt:lpstr>RELATO 4: UNA MADRE DE FAMILIA ME DIJO: ES MOMENTO DE DAR VALIDEZ A LOS APRENDIZAJES QUE SE DAN EN CASA.</vt:lpstr>
      <vt:lpstr>Presentación de PowerPoint</vt:lpstr>
      <vt:lpstr>Las competencias asociadas al área de  comunicación:</vt:lpstr>
      <vt:lpstr>Cómo conseguimos libros</vt:lpstr>
      <vt:lpstr>Los libros de casa</vt:lpstr>
      <vt:lpstr>Intercambio de narraciones orales</vt:lpstr>
      <vt:lpstr>Libros digitales</vt:lpstr>
      <vt:lpstr>¿si no hay libros en casa y no tengo internet?</vt:lpstr>
      <vt:lpstr>4. ¿qué se propone para que el hogar pueda ser un espacio de APRENDIZAJE de la lectura y escritura?.</vt:lpstr>
      <vt:lpstr> 4.1. Actividades autónomas en la vida cotidiana del hogar. </vt:lpstr>
      <vt:lpstr>4.1.1</vt:lpstr>
      <vt:lpstr>4.1.2</vt:lpstr>
      <vt:lpstr>4.1.3.</vt:lpstr>
      <vt:lpstr>4.1.4</vt:lpstr>
      <vt:lpstr>4.1.5 </vt:lpstr>
      <vt:lpstr>4.2. Planificación curricular considerando lo cotidiano del hogar.</vt:lpstr>
      <vt:lpstr>4.2.1</vt:lpstr>
      <vt:lpstr>4.2.2</vt:lpstr>
      <vt:lpstr>4.2.3</vt:lpstr>
      <vt:lpstr>4.2.4</vt:lpstr>
      <vt:lpstr>4.2.5</vt:lpstr>
      <vt:lpstr> 4.3. Las familias si saben. </vt:lpstr>
      <vt:lpstr>4.3.1</vt:lpstr>
      <vt:lpstr>4.3.2 </vt:lpstr>
      <vt:lpstr>4.3.3</vt:lpstr>
      <vt:lpstr>4.3.4</vt:lpstr>
      <vt:lpstr>4.3.5 </vt:lpstr>
      <vt:lpstr>4.3.6</vt:lpstr>
      <vt:lpstr>4.4. Algunas técnicas </vt:lpstr>
      <vt:lpstr>Crear nuevas versiones de cuentos tradicionales: </vt:lpstr>
      <vt:lpstr>Crear cuentos a partir de situaciones graciosas </vt:lpstr>
      <vt:lpstr>Tertulias lectoras</vt:lpstr>
      <vt:lpstr>Recitar y encantar</vt:lpstr>
      <vt:lpstr>Lectura en el castillo encantado</vt:lpstr>
      <vt:lpstr>Lectura bajo la luna y las estrellas</vt:lpstr>
      <vt:lpstr>5. CONCLUSIONES:</vt:lpstr>
      <vt:lpstr>BIBLIOGRAFÍA</vt:lpstr>
      <vt:lpstr>BIBLIOGRAFÍA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EXPERIENCIAS DE APRENDIZAJE EN CONTEXTOS FAMILIARES EN EL MARCO DEL COVID-19</dc:title>
  <dc:creator>HP</dc:creator>
  <cp:lastModifiedBy>HP</cp:lastModifiedBy>
  <cp:revision>60</cp:revision>
  <dcterms:created xsi:type="dcterms:W3CDTF">2020-07-20T22:06:06Z</dcterms:created>
  <dcterms:modified xsi:type="dcterms:W3CDTF">2020-10-10T04:35:36Z</dcterms:modified>
</cp:coreProperties>
</file>